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Default Extension="jpeg" ContentType="image/jpeg"/>
  <Override PartName="/ppt/slides/slide47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1" r:id="rId1"/>
    <p:sldMasterId id="2147483865" r:id="rId2"/>
  </p:sldMasterIdLst>
  <p:notesMasterIdLst>
    <p:notesMasterId r:id="rId64"/>
  </p:notesMasterIdLst>
  <p:sldIdLst>
    <p:sldId id="263" r:id="rId3"/>
    <p:sldId id="345" r:id="rId4"/>
    <p:sldId id="266" r:id="rId5"/>
    <p:sldId id="388" r:id="rId6"/>
    <p:sldId id="267" r:id="rId7"/>
    <p:sldId id="391" r:id="rId8"/>
    <p:sldId id="359" r:id="rId9"/>
    <p:sldId id="390" r:id="rId10"/>
    <p:sldId id="360" r:id="rId11"/>
    <p:sldId id="346" r:id="rId12"/>
    <p:sldId id="362" r:id="rId13"/>
    <p:sldId id="392" r:id="rId14"/>
    <p:sldId id="363" r:id="rId15"/>
    <p:sldId id="347" r:id="rId16"/>
    <p:sldId id="364" r:id="rId17"/>
    <p:sldId id="365" r:id="rId18"/>
    <p:sldId id="393" r:id="rId19"/>
    <p:sldId id="348" r:id="rId20"/>
    <p:sldId id="367" r:id="rId21"/>
    <p:sldId id="368" r:id="rId22"/>
    <p:sldId id="369" r:id="rId23"/>
    <p:sldId id="319" r:id="rId24"/>
    <p:sldId id="349" r:id="rId25"/>
    <p:sldId id="370" r:id="rId26"/>
    <p:sldId id="371" r:id="rId27"/>
    <p:sldId id="395" r:id="rId28"/>
    <p:sldId id="373" r:id="rId29"/>
    <p:sldId id="351" r:id="rId30"/>
    <p:sldId id="374" r:id="rId31"/>
    <p:sldId id="375" r:id="rId32"/>
    <p:sldId id="396" r:id="rId33"/>
    <p:sldId id="376" r:id="rId34"/>
    <p:sldId id="397" r:id="rId35"/>
    <p:sldId id="352" r:id="rId36"/>
    <p:sldId id="377" r:id="rId37"/>
    <p:sldId id="398" r:id="rId38"/>
    <p:sldId id="353" r:id="rId39"/>
    <p:sldId id="399" r:id="rId40"/>
    <p:sldId id="400" r:id="rId41"/>
    <p:sldId id="378" r:id="rId42"/>
    <p:sldId id="401" r:id="rId43"/>
    <p:sldId id="379" r:id="rId44"/>
    <p:sldId id="381" r:id="rId45"/>
    <p:sldId id="403" r:id="rId46"/>
    <p:sldId id="402" r:id="rId47"/>
    <p:sldId id="380" r:id="rId48"/>
    <p:sldId id="405" r:id="rId49"/>
    <p:sldId id="355" r:id="rId50"/>
    <p:sldId id="404" r:id="rId51"/>
    <p:sldId id="383" r:id="rId52"/>
    <p:sldId id="385" r:id="rId53"/>
    <p:sldId id="406" r:id="rId54"/>
    <p:sldId id="408" r:id="rId55"/>
    <p:sldId id="387" r:id="rId56"/>
    <p:sldId id="407" r:id="rId57"/>
    <p:sldId id="410" r:id="rId58"/>
    <p:sldId id="409" r:id="rId59"/>
    <p:sldId id="357" r:id="rId60"/>
    <p:sldId id="411" r:id="rId61"/>
    <p:sldId id="389" r:id="rId62"/>
    <p:sldId id="265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75" d="100"/>
          <a:sy n="175" d="100"/>
        </p:scale>
        <p:origin x="-6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6A35E5-7E16-4555-AD23-BD7246650EAF}" type="datetimeFigureOut">
              <a:rPr lang="en-US"/>
              <a:pPr>
                <a:defRPr/>
              </a:pPr>
              <a:t>3/5/12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0F4C26E-F157-48C1-A2B1-3EF1E77914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D9743F-FE88-441D-B94B-32E068ED7B1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80A8FBF-7DDB-48AD-BC88-5F6825AABF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0D9CD-D209-4343-BA66-92FB9DD2AF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2F172-1D65-4137-80F1-1B9AABDE9C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4AEA1322-B1F3-41E5-8FA8-1E4E14854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15-</a:t>
            </a:r>
            <a:fld id="{850E6594-19C5-42EA-BD17-7A7A6F7AFB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A88A1517-DDCB-4804-9B23-B74ACF2662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8C3CC58-883E-4BA8-8356-87241032EB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A3C3EA8-4587-4D2E-AB22-5588575BBC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15-</a:t>
            </a:r>
            <a:fld id="{454321CB-090D-4142-81E0-CE92449C2B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15-</a:t>
            </a:r>
            <a:fld id="{B707C2C6-A2E9-4759-8693-5C15B92C8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5E554BB5-9FB1-4AD7-B546-D7E384C941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6920690-C4DA-418D-99A5-6B0594BE6D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19C4DFCC-7558-40C8-9D95-A7715C8945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C7428E8-B614-4CD7-B913-89A7FE1569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E0FCEA2-A2DB-438B-8FD7-749A70EFC6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29AF7BE-B9A5-4261-8A39-28EF5109DF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23AF885-237E-49DB-BBA5-7EAFD04A57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B5FF5-09BA-4DCB-BFA2-3146748548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09762-269D-4DF7-B0C0-30D8AA7271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76A76-A76D-4446-ADBD-94752188EE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30EE85E-C766-45FA-BC55-74BCC9E57F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69383-47B0-46D2-9356-3D6F87D8E7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47F7-D644-4D0A-8F0C-E5483C9BB8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5D6C9DD7-5A8B-44DA-8EBB-9E075730B3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4" r:id="rId2"/>
    <p:sldLayoutId id="2147483883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FAED3D5E-49B0-4B02-8EA2-D440609DE8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8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887" r:id="rId10"/>
    <p:sldLayoutId id="2147483886" r:id="rId11"/>
    <p:sldLayoutId id="214748390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15: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Integer Optimization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7650" name="TextBox 5"/>
          <p:cNvSpPr txBox="1">
            <a:spLocks noChangeArrowheads="1"/>
          </p:cNvSpPr>
          <p:nvPr/>
        </p:nvSpPr>
        <p:spPr bwMode="auto">
          <a:xfrm>
            <a:off x="609600" y="2759075"/>
            <a:ext cx="6343650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Models,</a:t>
            </a:r>
          </a:p>
          <a:p>
            <a:r>
              <a:rPr lang="en-US" sz="2800" i="1"/>
              <a:t>and Decisions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7651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7652" name="Slide Number Placeholder 18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B01DEA3F-B564-4F81-97C9-0D607CF519B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15.2  A Cutting-Stock Problem</a:t>
            </a:r>
          </a:p>
          <a:p>
            <a:r>
              <a:rPr lang="en-US" smtClean="0"/>
              <a:t>A company makes 110-inch wide rolls of thin sheet metal and slices them in smaller rolls of 12, 15, and 30 inches. </a:t>
            </a:r>
          </a:p>
          <a:p>
            <a:r>
              <a:rPr lang="en-US" smtClean="0"/>
              <a:t>Six different cutting patterns are used.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378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FA123C28-C536-48CD-823E-08B990A2E27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733800"/>
            <a:ext cx="4600575" cy="22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15.2 (continued) A Cutting-Stock Problem</a:t>
            </a:r>
          </a:p>
          <a:p>
            <a:r>
              <a:rPr lang="en-US" smtClean="0"/>
              <a:t>The objective is to minimize scrap metal.</a:t>
            </a:r>
          </a:p>
          <a:p>
            <a:r>
              <a:rPr lang="en-US" smtClean="0"/>
              <a:t>The only constraints are end-item demand, nonnegativity, and integer restrictions.</a:t>
            </a:r>
          </a:p>
          <a:p>
            <a:r>
              <a:rPr lang="en-US" i="1" smtClean="0"/>
              <a:t>X</a:t>
            </a:r>
            <a:r>
              <a:rPr lang="en-US" i="1" baseline="-25000" smtClean="0"/>
              <a:t>i</a:t>
            </a:r>
            <a:r>
              <a:rPr lang="en-US" smtClean="0"/>
              <a:t> = number of 110-inch rolls to cut using pattern </a:t>
            </a:r>
            <a:r>
              <a:rPr lang="en-US" i="1" smtClean="0"/>
              <a:t>i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3891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2FEEC028-0C58-4EFD-9FEB-0E63DBCDC2C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975100"/>
            <a:ext cx="49371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625" y="4356100"/>
            <a:ext cx="6326188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5492750"/>
            <a:ext cx="20796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15.2 (continued) A Cutting-Stock Problem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7162800" y="5778500"/>
            <a:ext cx="1158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15.5</a:t>
            </a:r>
          </a:p>
        </p:txBody>
      </p:sp>
      <p:sp>
        <p:nvSpPr>
          <p:cNvPr id="3994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1ADD09BC-F6A3-4F2B-AEA9-04AC191FB16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157413"/>
            <a:ext cx="7123113" cy="3554412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>
          <a:xfrm>
            <a:off x="447675" y="142398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15.2 (continued)  A Cutting-Stock Problem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40963" name="TextBox 5"/>
          <p:cNvSpPr txBox="1">
            <a:spLocks noChangeArrowheads="1"/>
          </p:cNvSpPr>
          <p:nvPr/>
        </p:nvSpPr>
        <p:spPr bwMode="auto">
          <a:xfrm>
            <a:off x="3781425" y="58372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15.6</a:t>
            </a:r>
          </a:p>
        </p:txBody>
      </p:sp>
      <p:sp>
        <p:nvSpPr>
          <p:cNvPr id="4096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5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0DF396B9-6D8B-46AE-A032-7A1FC6C3C4D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44700"/>
            <a:ext cx="39243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7" name="TextBox 7"/>
          <p:cNvSpPr txBox="1">
            <a:spLocks noChangeArrowheads="1"/>
          </p:cNvSpPr>
          <p:nvPr/>
        </p:nvSpPr>
        <p:spPr bwMode="auto">
          <a:xfrm>
            <a:off x="7848600" y="61722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15.5</a:t>
            </a:r>
          </a:p>
        </p:txBody>
      </p:sp>
      <p:pic>
        <p:nvPicPr>
          <p:cNvPr id="409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955800"/>
            <a:ext cx="3819525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849313" y="4343400"/>
            <a:ext cx="2286000" cy="4572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15.3  Brewer Services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Workforce Scheduling Problem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Brewer Services schedules customer service workers on Monday to Friday, 8 a.m. to 5 p.m.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 smtClean="0">
                <a:ea typeface="+mn-ea"/>
                <a:cs typeface="+mn-cs"/>
              </a:rPr>
              <a:t>5 </a:t>
            </a:r>
            <a:r>
              <a:rPr lang="en-US" sz="2800" dirty="0">
                <a:ea typeface="+mn-ea"/>
                <a:cs typeface="+mn-cs"/>
              </a:rPr>
              <a:t>permanent employees </a:t>
            </a:r>
            <a:r>
              <a:rPr lang="en-US" sz="2800" dirty="0" smtClean="0">
                <a:ea typeface="+mn-ea"/>
                <a:cs typeface="+mn-cs"/>
              </a:rPr>
              <a:t>work </a:t>
            </a:r>
            <a:r>
              <a:rPr lang="en-US" sz="2800" dirty="0">
                <a:ea typeface="+mn-ea"/>
                <a:cs typeface="+mn-cs"/>
              </a:rPr>
              <a:t>all day.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>
                <a:ea typeface="+mn-ea"/>
                <a:cs typeface="+mn-cs"/>
              </a:rPr>
              <a:t>Part-time employees work 4-hour shifts.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>
                <a:ea typeface="+mn-ea"/>
                <a:cs typeface="+mn-cs"/>
              </a:rPr>
              <a:t>How many part-time </a:t>
            </a:r>
            <a:r>
              <a:rPr lang="en-US" sz="2800" dirty="0" smtClean="0">
                <a:ea typeface="+mn-ea"/>
                <a:cs typeface="+mn-cs"/>
              </a:rPr>
              <a:t>employees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800" dirty="0" smtClean="0">
                <a:ea typeface="+mn-ea"/>
                <a:cs typeface="+mn-cs"/>
              </a:rPr>
              <a:t>   are </a:t>
            </a:r>
            <a:r>
              <a:rPr lang="en-US" sz="2800" dirty="0">
                <a:ea typeface="+mn-ea"/>
                <a:cs typeface="+mn-cs"/>
              </a:rPr>
              <a:t>needed to meet staffing </a:t>
            </a:r>
            <a:endParaRPr lang="en-US" sz="2800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800" dirty="0" smtClean="0">
                <a:ea typeface="+mn-ea"/>
                <a:cs typeface="+mn-cs"/>
              </a:rPr>
              <a:t>   requirements?</a:t>
            </a:r>
            <a:r>
              <a:rPr lang="en-US" dirty="0" smtClean="0">
                <a:ea typeface="+mn-ea"/>
                <a:cs typeface="+mn-cs"/>
              </a:rPr>
              <a:t>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4198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CE0848A5-9FDF-459B-A547-C2D7A8A7EAA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4267200"/>
            <a:ext cx="2208213" cy="1954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15.3 (continued)  Brewer Services</a:t>
            </a:r>
          </a:p>
          <a:p>
            <a:r>
              <a:rPr lang="en-US" i="1" smtClean="0"/>
              <a:t>X</a:t>
            </a:r>
            <a:r>
              <a:rPr lang="en-US" i="1" baseline="-25000" smtClean="0"/>
              <a:t>i</a:t>
            </a:r>
            <a:r>
              <a:rPr lang="en-US" smtClean="0"/>
              <a:t> = </a:t>
            </a:r>
            <a:r>
              <a:rPr lang="en-US" u="sng" smtClean="0"/>
              <a:t>integer</a:t>
            </a:r>
            <a:r>
              <a:rPr lang="en-US" smtClean="0"/>
              <a:t> number of part-time workers that start on the </a:t>
            </a:r>
            <a:r>
              <a:rPr lang="en-US" i="1" smtClean="0"/>
              <a:t>i</a:t>
            </a:r>
            <a:r>
              <a:rPr lang="en-US" i="1" baseline="30000" smtClean="0"/>
              <a:t>th</a:t>
            </a:r>
            <a:r>
              <a:rPr lang="en-US" smtClean="0"/>
              <a:t> 4-hour (</a:t>
            </a:r>
            <a:r>
              <a:rPr lang="en-US" i="1" smtClean="0"/>
              <a:t>i</a:t>
            </a:r>
            <a:r>
              <a:rPr lang="en-US" smtClean="0"/>
              <a:t> =1 for 8 a.m., …, </a:t>
            </a:r>
            <a:r>
              <a:rPr lang="en-US" i="1" smtClean="0"/>
              <a:t>i</a:t>
            </a:r>
            <a:r>
              <a:rPr lang="en-US" smtClean="0"/>
              <a:t> = 6 for 1 p.m)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4301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FB709B88-5F91-45A9-996C-A1EB474FB9D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30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7313" y="3052763"/>
            <a:ext cx="3273425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2488" y="3411538"/>
            <a:ext cx="700087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3651250"/>
            <a:ext cx="12620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3913188"/>
            <a:ext cx="23812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95400" y="2954338"/>
            <a:ext cx="2208213" cy="1954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810000" y="2954338"/>
            <a:ext cx="3581400" cy="3282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15.3 (continued)  Brewer Services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7718425" y="555307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15.8</a:t>
            </a:r>
          </a:p>
        </p:txBody>
      </p:sp>
      <p:sp>
        <p:nvSpPr>
          <p:cNvPr id="4403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F50B3611-4D51-402E-8793-B67F51F821A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119313"/>
            <a:ext cx="4438650" cy="355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9" name="TextBox 7"/>
          <p:cNvSpPr txBox="1">
            <a:spLocks noChangeArrowheads="1"/>
          </p:cNvSpPr>
          <p:nvPr/>
        </p:nvSpPr>
        <p:spPr bwMode="auto">
          <a:xfrm>
            <a:off x="4148138" y="566578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15.7b</a:t>
            </a:r>
          </a:p>
        </p:txBody>
      </p:sp>
      <p:pic>
        <p:nvPicPr>
          <p:cNvPr id="440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2286000"/>
            <a:ext cx="32575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15.3 (continued)  Brewer Services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45059" name="TextBox 5"/>
          <p:cNvSpPr txBox="1">
            <a:spLocks noChangeArrowheads="1"/>
          </p:cNvSpPr>
          <p:nvPr/>
        </p:nvSpPr>
        <p:spPr bwMode="auto">
          <a:xfrm>
            <a:off x="4637088" y="598011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15.7a</a:t>
            </a:r>
          </a:p>
        </p:txBody>
      </p:sp>
      <p:sp>
        <p:nvSpPr>
          <p:cNvPr id="4506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8019AA57-D984-4224-8D68-F60B14E5E5A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81200"/>
            <a:ext cx="4849813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791200" y="2286000"/>
            <a:ext cx="2514600" cy="202406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Optimal number of workers to hire for shifts starting at: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8 a.m. -  9 workers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9 a.m. -  1 worker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12 p.m. -  5 workers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1 p.m. -  9 workers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15.4  Finding Alternative Optimal Solutions for </a:t>
            </a:r>
            <a:r>
              <a:rPr lang="en-US" i="1" u="sng" smtClean="0"/>
              <a:t>Brewer Services </a:t>
            </a:r>
            <a:r>
              <a:rPr lang="en-US" u="sng" smtClean="0"/>
              <a:t>Model</a:t>
            </a:r>
          </a:p>
          <a:p>
            <a:r>
              <a:rPr lang="en-US" smtClean="0"/>
              <a:t>Most scheduling problems have multiple optimal solutions.</a:t>
            </a:r>
          </a:p>
          <a:p>
            <a:r>
              <a:rPr lang="en-US" smtClean="0"/>
              <a:t>An easy way to find an alternative optimal solution is to define an additional constraint.</a:t>
            </a:r>
          </a:p>
          <a:p>
            <a:r>
              <a:rPr lang="en-US" smtClean="0"/>
              <a:t>Add a constraint with the objective function equal to the optimal solution value: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4608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D58401E6-0331-4C1F-AA2C-920097C2198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5257800"/>
            <a:ext cx="486727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15.4 (continued)  Finding Alternative Optimal Solutions for </a:t>
            </a:r>
            <a:r>
              <a:rPr lang="en-US" i="1" u="sng" smtClean="0"/>
              <a:t>Brewer Services </a:t>
            </a:r>
            <a:r>
              <a:rPr lang="en-US" u="sng" smtClean="0"/>
              <a:t>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47107" name="TextBox 5"/>
          <p:cNvSpPr txBox="1">
            <a:spLocks noChangeArrowheads="1"/>
          </p:cNvSpPr>
          <p:nvPr/>
        </p:nvSpPr>
        <p:spPr bwMode="auto">
          <a:xfrm>
            <a:off x="5337175" y="519112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15.10</a:t>
            </a:r>
          </a:p>
        </p:txBody>
      </p:sp>
      <p:sp>
        <p:nvSpPr>
          <p:cNvPr id="471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C8E82276-524A-4853-AD6A-228226B338E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0"/>
            <a:ext cx="57150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TextBox 2"/>
          <p:cNvSpPr txBox="1">
            <a:spLocks noChangeArrowheads="1"/>
          </p:cNvSpPr>
          <p:nvPr/>
        </p:nvSpPr>
        <p:spPr bwMode="auto">
          <a:xfrm>
            <a:off x="1690688" y="2689225"/>
            <a:ext cx="3657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Solution with the added constraint</a:t>
            </a:r>
          </a:p>
        </p:txBody>
      </p:sp>
      <p:sp>
        <p:nvSpPr>
          <p:cNvPr id="47112" name="TextBox 11"/>
          <p:cNvSpPr txBox="1">
            <a:spLocks noChangeArrowheads="1"/>
          </p:cNvSpPr>
          <p:nvPr/>
        </p:nvSpPr>
        <p:spPr bwMode="auto">
          <a:xfrm>
            <a:off x="6400800" y="3433763"/>
            <a:ext cx="2286000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Change in optimal number of workers:</a:t>
            </a:r>
          </a:p>
          <a:p>
            <a:r>
              <a:rPr lang="en-US"/>
              <a:t>8 a.m. –9 workers</a:t>
            </a:r>
          </a:p>
          <a:p>
            <a:r>
              <a:rPr lang="en-US"/>
              <a:t>9 a.m. +9 workers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4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FEA4D33D-6C88-4293-B7CA-D7437E2E698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3" y="0"/>
            <a:ext cx="9132887" cy="546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15.4 (continued)  Finding Alternative Optimal Solutions for </a:t>
            </a:r>
            <a:r>
              <a:rPr lang="en-US" i="1" u="sng" smtClean="0"/>
              <a:t>Brewer Services </a:t>
            </a:r>
            <a:r>
              <a:rPr lang="en-US" u="sng" smtClean="0"/>
              <a:t>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7467600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15.11</a:t>
            </a:r>
          </a:p>
        </p:txBody>
      </p:sp>
      <p:sp>
        <p:nvSpPr>
          <p:cNvPr id="4813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7A26F675-D1D1-4837-AD1E-0B1154D1ED5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514600"/>
            <a:ext cx="33623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5" name="TextBox 2"/>
          <p:cNvSpPr txBox="1">
            <a:spLocks noChangeArrowheads="1"/>
          </p:cNvSpPr>
          <p:nvPr/>
        </p:nvSpPr>
        <p:spPr bwMode="auto">
          <a:xfrm>
            <a:off x="838200" y="2535238"/>
            <a:ext cx="3429000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A better approach to finding alternate optimal is to define additional constraints that restrict excess employees to a maximum number, say </a:t>
            </a:r>
            <a:r>
              <a:rPr lang="en-US" sz="2400" i="1"/>
              <a:t>k</a:t>
            </a:r>
            <a:r>
              <a:rPr lang="en-US" sz="2400"/>
              <a:t> = 3.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34000" y="3940175"/>
            <a:ext cx="1447800" cy="2286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15.4 (continued)  Finding Alternative Optimal Solutions for </a:t>
            </a:r>
            <a:r>
              <a:rPr lang="en-US" i="1" u="sng" smtClean="0"/>
              <a:t>Brewer Services </a:t>
            </a:r>
            <a:r>
              <a:rPr lang="en-US" u="sng" smtClean="0"/>
              <a:t>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49155" name="TextBox 5"/>
          <p:cNvSpPr txBox="1">
            <a:spLocks noChangeArrowheads="1"/>
          </p:cNvSpPr>
          <p:nvPr/>
        </p:nvSpPr>
        <p:spPr bwMode="auto">
          <a:xfrm>
            <a:off x="5307013" y="5167313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15.12</a:t>
            </a:r>
          </a:p>
        </p:txBody>
      </p:sp>
      <p:sp>
        <p:nvSpPr>
          <p:cNvPr id="4915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E7B2D4CC-A94B-4825-AA25-4400B57AAE1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0"/>
            <a:ext cx="5651500" cy="21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Box 7"/>
          <p:cNvSpPr txBox="1">
            <a:spLocks noChangeArrowheads="1"/>
          </p:cNvSpPr>
          <p:nvPr/>
        </p:nvSpPr>
        <p:spPr bwMode="auto">
          <a:xfrm>
            <a:off x="1144588" y="2678113"/>
            <a:ext cx="4341812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Solution with the added </a:t>
            </a:r>
            <a:r>
              <a:rPr lang="en-US" i="1"/>
              <a:t>k</a:t>
            </a:r>
            <a:r>
              <a:rPr lang="en-US"/>
              <a:t> = 3 constraints</a:t>
            </a:r>
          </a:p>
        </p:txBody>
      </p:sp>
      <p:sp>
        <p:nvSpPr>
          <p:cNvPr id="49160" name="TextBox 8"/>
          <p:cNvSpPr txBox="1">
            <a:spLocks noChangeArrowheads="1"/>
          </p:cNvSpPr>
          <p:nvPr/>
        </p:nvSpPr>
        <p:spPr bwMode="auto">
          <a:xfrm>
            <a:off x="6357938" y="3209925"/>
            <a:ext cx="2286000" cy="17494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Change in optimal number of workers:</a:t>
            </a:r>
          </a:p>
          <a:p>
            <a:r>
              <a:rPr lang="en-US"/>
              <a:t>  8 a.m. –6 workers</a:t>
            </a:r>
          </a:p>
          <a:p>
            <a:r>
              <a:rPr lang="en-US"/>
              <a:t>  9 a.m. +6 workers</a:t>
            </a:r>
          </a:p>
          <a:p>
            <a:r>
              <a:rPr lang="en-US"/>
              <a:t>12 p.m. –3 workers</a:t>
            </a:r>
          </a:p>
          <a:p>
            <a:r>
              <a:rPr lang="en-US"/>
              <a:t>  1 p.m. +3 workers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>
          <a:xfrm>
            <a:off x="457200" y="161131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Analytics in Practice: Sales Staffing at Quantas</a:t>
            </a:r>
          </a:p>
          <a:p>
            <a:r>
              <a:rPr lang="en-US" smtClean="0"/>
              <a:t>Quantas Airways uses an integer programming model to determine the least-cost staff size in its telephone reservation system.</a:t>
            </a:r>
          </a:p>
          <a:p>
            <a:r>
              <a:rPr lang="en-US" smtClean="0"/>
              <a:t>The model uses demand forecasts to optimize staff size over time.</a:t>
            </a:r>
          </a:p>
          <a:p>
            <a:r>
              <a:rPr lang="en-US" smtClean="0"/>
              <a:t>Outputs from the model include number of staff per shift, start and finish times of each shift, break schedules, and total staff needed for each day.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</a:t>
            </a:r>
            <a:r>
              <a:rPr lang="en-US" sz="3200" dirty="0" smtClean="0">
                <a:ea typeface="+mj-ea"/>
                <a:cs typeface="+mj-cs"/>
              </a:rPr>
              <a:t>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017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87FFDD44-8BA9-4911-BB7E-7C3825584F4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228600"/>
            <a:ext cx="2600325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15.5  Hahn Engineering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Five potential projects are being considered.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Cash and personnel requirements do not allow selection of all 5 projects.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objective is to determine which projects to select in order to maximize expected return.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Define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as binary: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= 1 if project </a:t>
            </a:r>
            <a:r>
              <a:rPr lang="en-US" i="1" dirty="0" err="1" smtClean="0">
                <a:ea typeface="+mn-ea"/>
                <a:cs typeface="+mn-cs"/>
              </a:rPr>
              <a:t>i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is selected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                              X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= 0 </a:t>
            </a:r>
            <a:r>
              <a:rPr lang="en-US" dirty="0">
                <a:ea typeface="+mn-ea"/>
                <a:cs typeface="+mn-cs"/>
              </a:rPr>
              <a:t>if project </a:t>
            </a:r>
            <a:r>
              <a:rPr lang="en-US" i="1" dirty="0">
                <a:ea typeface="+mn-ea"/>
                <a:cs typeface="+mn-cs"/>
              </a:rPr>
              <a:t>i </a:t>
            </a:r>
            <a:r>
              <a:rPr lang="en-US" dirty="0" smtClean="0">
                <a:ea typeface="+mn-ea"/>
                <a:cs typeface="+mn-cs"/>
              </a:rPr>
              <a:t>not </a:t>
            </a:r>
            <a:r>
              <a:rPr lang="en-US" dirty="0">
                <a:ea typeface="+mn-ea"/>
                <a:cs typeface="+mn-cs"/>
              </a:rPr>
              <a:t>selected</a:t>
            </a:r>
            <a:r>
              <a:rPr lang="en-US" dirty="0" smtClean="0">
                <a:ea typeface="+mn-ea"/>
                <a:cs typeface="+mn-cs"/>
              </a:rPr>
              <a:t> </a:t>
            </a: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5120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935D9799-A460-4645-BFF2-DF2B07554E9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105400"/>
            <a:ext cx="7239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7772400" y="6248400"/>
            <a:ext cx="685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7543800" y="6248400"/>
            <a:ext cx="66357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800"/>
              <a:t>Table 15.1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15.5 (continued)  Hahn Engineering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5222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18B74472-39D5-494E-99D6-9C448AEEBB3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713" y="3408363"/>
            <a:ext cx="531971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4094163"/>
            <a:ext cx="59451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3825" y="5399088"/>
            <a:ext cx="2603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87513" y="5411788"/>
            <a:ext cx="595312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9925" y="2057400"/>
            <a:ext cx="73485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7315200" y="3124200"/>
            <a:ext cx="66357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800"/>
              <a:t>Table 15.1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15.5 (continued)  Hahn Engineering</a:t>
            </a:r>
          </a:p>
          <a:p>
            <a:r>
              <a:rPr lang="en-US" smtClean="0"/>
              <a:t>Specify the decision variable cells as binary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5325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6C064EE5-6EB4-4758-AFCC-B4A2BF0B64F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3253" name="TextBox 6"/>
          <p:cNvSpPr txBox="1">
            <a:spLocks noChangeArrowheads="1"/>
          </p:cNvSpPr>
          <p:nvPr/>
        </p:nvSpPr>
        <p:spPr bwMode="auto">
          <a:xfrm>
            <a:off x="7807325" y="534987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15.14</a:t>
            </a:r>
          </a:p>
        </p:txBody>
      </p:sp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5350" y="2659063"/>
            <a:ext cx="27463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TextBox 7"/>
          <p:cNvSpPr txBox="1">
            <a:spLocks noChangeArrowheads="1"/>
          </p:cNvSpPr>
          <p:nvPr/>
        </p:nvSpPr>
        <p:spPr bwMode="auto">
          <a:xfrm>
            <a:off x="4740275" y="5022850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15.13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749550"/>
            <a:ext cx="5257800" cy="222091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3" name="Oval 2"/>
          <p:cNvSpPr/>
          <p:nvPr/>
        </p:nvSpPr>
        <p:spPr>
          <a:xfrm>
            <a:off x="6096000" y="4267200"/>
            <a:ext cx="1600200" cy="304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15.5 (continued)  Hahn Engineering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5427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94D1FDEC-3351-4493-8ADE-FECD8419DF2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4277" name="TextBox 6"/>
          <p:cNvSpPr txBox="1">
            <a:spLocks noChangeArrowheads="1"/>
          </p:cNvSpPr>
          <p:nvPr/>
        </p:nvSpPr>
        <p:spPr bwMode="auto">
          <a:xfrm>
            <a:off x="6624638" y="485775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15.13</a:t>
            </a:r>
          </a:p>
        </p:txBody>
      </p:sp>
      <p:pic>
        <p:nvPicPr>
          <p:cNvPr id="542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200275"/>
            <a:ext cx="60007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Box 2"/>
          <p:cNvSpPr txBox="1">
            <a:spLocks noChangeArrowheads="1"/>
          </p:cNvSpPr>
          <p:nvPr/>
        </p:nvSpPr>
        <p:spPr bwMode="auto">
          <a:xfrm>
            <a:off x="2819400" y="4989513"/>
            <a:ext cx="2900363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Optimal return = $530,000</a:t>
            </a:r>
          </a:p>
          <a:p>
            <a:r>
              <a:rPr lang="en-US"/>
              <a:t>Select projects 1, 3, and 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15.5 (continued)  Hahn Engineering</a:t>
            </a:r>
          </a:p>
          <a:p>
            <a:r>
              <a:rPr lang="en-US" smtClean="0"/>
              <a:t>Sensitivity analysis for integer optimization requires re-solving the problem.</a:t>
            </a:r>
          </a:p>
          <a:p>
            <a:r>
              <a:rPr lang="en-US" smtClean="0"/>
              <a:t>The </a:t>
            </a:r>
            <a:r>
              <a:rPr lang="en-US" u="sng" smtClean="0"/>
              <a:t>heat map</a:t>
            </a:r>
            <a:r>
              <a:rPr lang="en-US" smtClean="0"/>
              <a:t> below shows the impact of various levels of available resources (cash and personnel) on the expected return.  </a:t>
            </a:r>
            <a:endParaRPr lang="en-US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5529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BC0CF809-0DE2-4D00-8A43-25CC784C022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5301" name="TextBox 6"/>
          <p:cNvSpPr txBox="1">
            <a:spLocks noChangeArrowheads="1"/>
          </p:cNvSpPr>
          <p:nvPr/>
        </p:nvSpPr>
        <p:spPr bwMode="auto">
          <a:xfrm>
            <a:off x="7467600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15.15</a:t>
            </a:r>
          </a:p>
        </p:txBody>
      </p:sp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88" y="4105275"/>
            <a:ext cx="76295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Using Binary Variables to Model Logical Constraints</a:t>
            </a:r>
          </a:p>
          <a:p>
            <a:r>
              <a:rPr lang="en-US" smtClean="0"/>
              <a:t>Linear optimization models do not allow logical constraints.</a:t>
            </a:r>
          </a:p>
          <a:p>
            <a:r>
              <a:rPr lang="en-US" smtClean="0"/>
              <a:t>However, binary variables (</a:t>
            </a:r>
            <a:r>
              <a:rPr lang="en-US" i="1" smtClean="0"/>
              <a:t>A</a:t>
            </a:r>
            <a:r>
              <a:rPr lang="en-US" smtClean="0"/>
              <a:t> and </a:t>
            </a:r>
            <a:r>
              <a:rPr lang="en-US" i="1" smtClean="0"/>
              <a:t>B</a:t>
            </a:r>
            <a:r>
              <a:rPr lang="en-US" smtClean="0"/>
              <a:t>) can be used to linearly model logical constraints of the form: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56323" name="TextBox 5"/>
          <p:cNvSpPr txBox="1">
            <a:spLocks noChangeArrowheads="1"/>
          </p:cNvSpPr>
          <p:nvPr/>
        </p:nvSpPr>
        <p:spPr bwMode="auto">
          <a:xfrm>
            <a:off x="7313613" y="5334000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15.2</a:t>
            </a:r>
          </a:p>
        </p:txBody>
      </p:sp>
      <p:sp>
        <p:nvSpPr>
          <p:cNvPr id="5632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5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71A6A6C1-BB05-40EC-BA6C-36211FF8015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632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803650"/>
            <a:ext cx="6634163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7299325" y="5802313"/>
            <a:ext cx="663575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800"/>
              <a:t>Table 15.2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15.6  Adding Logical Constraints into the Project-Selection Model</a:t>
            </a:r>
            <a:r>
              <a:rPr lang="en-US" smtClean="0"/>
              <a:t> (</a:t>
            </a:r>
            <a:r>
              <a:rPr lang="en-US" i="1" smtClean="0"/>
              <a:t>Hahn Engineering</a:t>
            </a:r>
            <a:r>
              <a:rPr lang="en-US" smtClean="0"/>
              <a:t>)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Suppose project managers want to ensure that:</a:t>
            </a:r>
          </a:p>
          <a:p>
            <a:r>
              <a:rPr lang="en-US" smtClean="0"/>
              <a:t>If project 1 is selected, then project 4 is also selected (if A, then B).  </a:t>
            </a:r>
          </a:p>
          <a:p>
            <a:pPr>
              <a:buFont typeface="Wingdings 3" pitchFamily="-72" charset="2"/>
              <a:buNone/>
            </a:pPr>
            <a:r>
              <a:rPr lang="en-US" smtClean="0"/>
              <a:t>   Define </a:t>
            </a:r>
            <a:r>
              <a:rPr lang="en-US" i="1" smtClean="0">
                <a:sym typeface="Wingdings" pitchFamily="-72" charset="2"/>
              </a:rPr>
              <a:t>X</a:t>
            </a:r>
            <a:r>
              <a:rPr lang="en-US" i="1" baseline="-25000" smtClean="0">
                <a:sym typeface="Wingdings" pitchFamily="-72" charset="2"/>
              </a:rPr>
              <a:t>i  </a:t>
            </a:r>
            <a:r>
              <a:rPr lang="en-US" smtClean="0"/>
              <a:t>as binary.</a:t>
            </a:r>
          </a:p>
          <a:p>
            <a:pPr>
              <a:buFont typeface="Wingdings 3" pitchFamily="-72" charset="2"/>
              <a:buNone/>
            </a:pPr>
            <a:r>
              <a:rPr lang="en-US" smtClean="0">
                <a:sym typeface="Wingdings" pitchFamily="-72" charset="2"/>
              </a:rPr>
              <a:t>    </a:t>
            </a:r>
            <a:r>
              <a:rPr lang="en-US" i="1" smtClean="0">
                <a:sym typeface="Wingdings" pitchFamily="-72" charset="2"/>
              </a:rPr>
              <a:t>X</a:t>
            </a:r>
            <a:r>
              <a:rPr lang="en-US" i="1" baseline="-25000" smtClean="0">
                <a:sym typeface="Wingdings" pitchFamily="-72" charset="2"/>
              </a:rPr>
              <a:t>4</a:t>
            </a:r>
            <a:r>
              <a:rPr lang="en-US" i="1" smtClean="0">
                <a:sym typeface="Wingdings" pitchFamily="-72" charset="2"/>
              </a:rPr>
              <a:t> </a:t>
            </a:r>
            <a:r>
              <a:rPr lang="en-US" i="1" smtClean="0">
                <a:latin typeface="Cambria Math" charset="0"/>
                <a:ea typeface="Cambria Math" charset="0"/>
                <a:cs typeface="Cambria Math" charset="0"/>
                <a:sym typeface="Wingdings" pitchFamily="-72" charset="2"/>
              </a:rPr>
              <a:t>−</a:t>
            </a:r>
            <a:r>
              <a:rPr lang="en-US" i="1" smtClean="0">
                <a:sym typeface="Wingdings" pitchFamily="-72" charset="2"/>
              </a:rPr>
              <a:t> X</a:t>
            </a:r>
            <a:r>
              <a:rPr lang="en-US" i="1" baseline="-25000" smtClean="0">
                <a:sym typeface="Wingdings" pitchFamily="-72" charset="2"/>
              </a:rPr>
              <a:t>1</a:t>
            </a:r>
            <a:r>
              <a:rPr lang="en-US" i="1" smtClean="0">
                <a:sym typeface="Wingdings" pitchFamily="-72" charset="2"/>
              </a:rPr>
              <a:t> </a:t>
            </a:r>
            <a:r>
              <a:rPr lang="en-US" smtClean="0">
                <a:sym typeface="Wingdings" pitchFamily="-72" charset="2"/>
              </a:rPr>
              <a:t>≥ 0  </a:t>
            </a:r>
            <a:endParaRPr lang="en-US" smtClean="0"/>
          </a:p>
          <a:p>
            <a:r>
              <a:rPr lang="en-US" smtClean="0"/>
              <a:t>At most one of projects 1 and 3 can be selected (at most one of A and B)</a:t>
            </a:r>
          </a:p>
          <a:p>
            <a:pPr>
              <a:buFont typeface="Wingdings 3" pitchFamily="-72" charset="2"/>
              <a:buNone/>
            </a:pPr>
            <a:r>
              <a:rPr lang="en-US" smtClean="0">
                <a:sym typeface="Wingdings" pitchFamily="-72" charset="2"/>
              </a:rPr>
              <a:t>    </a:t>
            </a:r>
            <a:r>
              <a:rPr lang="en-US" i="1" smtClean="0">
                <a:sym typeface="Wingdings" pitchFamily="-72" charset="2"/>
              </a:rPr>
              <a:t>X</a:t>
            </a:r>
            <a:r>
              <a:rPr lang="en-US" i="1" baseline="-25000" smtClean="0">
                <a:sym typeface="Wingdings" pitchFamily="-72" charset="2"/>
              </a:rPr>
              <a:t>1</a:t>
            </a:r>
            <a:r>
              <a:rPr lang="en-US" i="1" smtClean="0">
                <a:sym typeface="Wingdings" pitchFamily="-72" charset="2"/>
              </a:rPr>
              <a:t> + X</a:t>
            </a:r>
            <a:r>
              <a:rPr lang="en-US" i="1" baseline="-25000" smtClean="0">
                <a:sym typeface="Wingdings" pitchFamily="-72" charset="2"/>
              </a:rPr>
              <a:t>3</a:t>
            </a:r>
            <a:r>
              <a:rPr lang="en-US" i="1" smtClean="0">
                <a:sym typeface="Wingdings" pitchFamily="-72" charset="2"/>
              </a:rPr>
              <a:t> </a:t>
            </a:r>
            <a:r>
              <a:rPr lang="en-US" smtClean="0">
                <a:sym typeface="Wingdings" pitchFamily="-72" charset="2"/>
              </a:rPr>
              <a:t>≤ 1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573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E022B1BE-D83F-42CF-83BA-C819596FB1F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Solving Models with General Integer Variables</a:t>
            </a:r>
          </a:p>
          <a:p>
            <a:r>
              <a:rPr lang="en-US" sz="2800"/>
              <a:t>Integer Optimization Models with Binary Variables</a:t>
            </a:r>
          </a:p>
          <a:p>
            <a:r>
              <a:rPr lang="en-US" sz="2800"/>
              <a:t>Mixed-Integer Optimization Models</a:t>
            </a:r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15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2969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70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4A309E9D-803E-47CF-9F73-C3F580E5F0A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15.6 (continued)  Adding Logical Constraints into the Project-Selection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58371" name="TextBox 5"/>
          <p:cNvSpPr txBox="1">
            <a:spLocks noChangeArrowheads="1"/>
          </p:cNvSpPr>
          <p:nvPr/>
        </p:nvSpPr>
        <p:spPr bwMode="auto">
          <a:xfrm>
            <a:off x="7762875" y="568642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15.17</a:t>
            </a:r>
          </a:p>
        </p:txBody>
      </p:sp>
      <p:sp>
        <p:nvSpPr>
          <p:cNvPr id="5837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517E8610-A3AA-4F2B-BDE8-F72BDF3E986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83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94363" y="2562225"/>
            <a:ext cx="29686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5932488" y="3733800"/>
            <a:ext cx="1447800" cy="30003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606675"/>
            <a:ext cx="5105400" cy="250031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58377" name="TextBox 9"/>
          <p:cNvSpPr txBox="1">
            <a:spLocks noChangeArrowheads="1"/>
          </p:cNvSpPr>
          <p:nvPr/>
        </p:nvSpPr>
        <p:spPr bwMode="auto">
          <a:xfrm>
            <a:off x="4371975" y="5113338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15.16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15.6 (continued)  Adding Logical Constraints into the Project-Selection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593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FAC7EFD9-408D-4552-AD10-DD7D1412955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9397" name="TextBox 7"/>
          <p:cNvSpPr txBox="1">
            <a:spLocks noChangeArrowheads="1"/>
          </p:cNvSpPr>
          <p:nvPr/>
        </p:nvSpPr>
        <p:spPr bwMode="auto">
          <a:xfrm>
            <a:off x="5773738" y="55848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15.16</a:t>
            </a:r>
          </a:p>
        </p:txBody>
      </p:sp>
      <p:pic>
        <p:nvPicPr>
          <p:cNvPr id="593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52688"/>
            <a:ext cx="6019800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TextBox 11"/>
          <p:cNvSpPr txBox="1">
            <a:spLocks noChangeArrowheads="1"/>
          </p:cNvSpPr>
          <p:nvPr/>
        </p:nvSpPr>
        <p:spPr bwMode="auto">
          <a:xfrm>
            <a:off x="6781800" y="2971800"/>
            <a:ext cx="1819275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Optimal return</a:t>
            </a:r>
          </a:p>
          <a:p>
            <a:r>
              <a:rPr lang="en-US"/>
              <a:t>   = $490,000</a:t>
            </a:r>
          </a:p>
          <a:p>
            <a:r>
              <a:rPr lang="en-US"/>
              <a:t>Select projects: </a:t>
            </a:r>
          </a:p>
          <a:p>
            <a:r>
              <a:rPr lang="en-US"/>
              <a:t>    3, 4, and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15.7  Anderson Village Fire Department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Covering problems seek to find a subset of locations that cover a service area.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Anderson Fire Department serves 7 districts.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village wants to determine where to locate fire stations so that response times to residents in all 7 districts is no more than 8 minutes.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Define </a:t>
            </a:r>
            <a:r>
              <a:rPr lang="en-US" i="1" dirty="0" err="1" smtClean="0">
                <a:ea typeface="+mn-ea"/>
                <a:cs typeface="+mn-cs"/>
              </a:rPr>
              <a:t>X</a:t>
            </a:r>
            <a:r>
              <a:rPr lang="en-US" i="1" baseline="-25000" dirty="0" err="1">
                <a:ea typeface="+mn-ea"/>
                <a:cs typeface="+mn-cs"/>
              </a:rPr>
              <a:t>j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as </a:t>
            </a:r>
            <a:r>
              <a:rPr lang="en-US" dirty="0" smtClean="0">
                <a:ea typeface="+mn-ea"/>
                <a:cs typeface="+mn-cs"/>
              </a:rPr>
              <a:t>binary 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</a:t>
            </a:r>
            <a:r>
              <a:rPr lang="en-US" i="1" dirty="0" err="1" smtClean="0">
                <a:ea typeface="+mn-ea"/>
                <a:cs typeface="+mn-cs"/>
              </a:rPr>
              <a:t>X</a:t>
            </a:r>
            <a:r>
              <a:rPr lang="en-US" i="1" baseline="-25000" dirty="0" err="1" smtClean="0">
                <a:ea typeface="+mn-ea"/>
                <a:cs typeface="+mn-cs"/>
              </a:rPr>
              <a:t>j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= 1 if </a:t>
            </a:r>
            <a:r>
              <a:rPr lang="en-US" dirty="0" smtClean="0">
                <a:ea typeface="+mn-ea"/>
                <a:cs typeface="+mn-cs"/>
              </a:rPr>
              <a:t>a fire station is located in district </a:t>
            </a:r>
            <a:r>
              <a:rPr lang="en-US" i="1" dirty="0" smtClean="0">
                <a:ea typeface="+mn-ea"/>
                <a:cs typeface="+mn-cs"/>
              </a:rPr>
              <a:t>j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</a:t>
            </a:r>
            <a:r>
              <a:rPr lang="en-US" i="1" dirty="0" err="1" smtClean="0">
                <a:ea typeface="+mn-ea"/>
                <a:cs typeface="+mn-cs"/>
              </a:rPr>
              <a:t>X</a:t>
            </a:r>
            <a:r>
              <a:rPr lang="en-US" i="1" baseline="-25000" dirty="0" err="1" smtClean="0">
                <a:ea typeface="+mn-ea"/>
                <a:cs typeface="+mn-cs"/>
              </a:rPr>
              <a:t>j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0 </a:t>
            </a:r>
            <a:r>
              <a:rPr lang="en-US" dirty="0">
                <a:ea typeface="+mn-ea"/>
                <a:cs typeface="+mn-cs"/>
              </a:rPr>
              <a:t>if a fire </a:t>
            </a:r>
            <a:r>
              <a:rPr lang="en-US" dirty="0" smtClean="0">
                <a:ea typeface="+mn-ea"/>
                <a:cs typeface="+mn-cs"/>
              </a:rPr>
              <a:t>station is not located </a:t>
            </a:r>
            <a:r>
              <a:rPr lang="en-US" dirty="0">
                <a:ea typeface="+mn-ea"/>
                <a:cs typeface="+mn-cs"/>
              </a:rPr>
              <a:t>in district </a:t>
            </a:r>
            <a:r>
              <a:rPr lang="en-US" i="1" dirty="0">
                <a:ea typeface="+mn-ea"/>
                <a:cs typeface="+mn-cs"/>
              </a:rPr>
              <a:t>j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041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2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2C517A02-9ABE-48EB-84D2-8E98266A3BB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15.7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Anderson Village Fire Department</a:t>
            </a:r>
          </a:p>
          <a:p>
            <a:r>
              <a:rPr lang="en-US" smtClean="0"/>
              <a:t>Response times (minutes) between districts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14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DADACB2F-3662-4810-83D4-016DBF9BB36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71800"/>
            <a:ext cx="5867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419600" y="3429000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57950" y="4152900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7688" y="4152900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0" y="4849813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21275" y="3771900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49675" y="4849813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72150" y="3429000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72150" y="3771900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42163" y="3771900"/>
            <a:ext cx="266700" cy="22225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72150" y="5219700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77000" y="4849813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38650" y="5219700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49675" y="5589588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59463" y="4495800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21113" y="4479925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146675" y="4849813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68563" y="5954713"/>
            <a:ext cx="266700" cy="228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463" name="TextBox 5"/>
          <p:cNvSpPr txBox="1">
            <a:spLocks noChangeArrowheads="1"/>
          </p:cNvSpPr>
          <p:nvPr/>
        </p:nvSpPr>
        <p:spPr bwMode="auto">
          <a:xfrm>
            <a:off x="2735263" y="5889625"/>
            <a:ext cx="3875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district pairs with response times &gt; 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15.7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Anderson Village Fire Department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7348538" y="5529263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15.18</a:t>
            </a:r>
          </a:p>
        </p:txBody>
      </p:sp>
      <p:sp>
        <p:nvSpPr>
          <p:cNvPr id="6246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03C26D3B-6583-4830-9406-3F70191C197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90800"/>
            <a:ext cx="8267700" cy="293846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15.7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Anderson Village Fire Department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3491" name="TextBox 5"/>
          <p:cNvSpPr txBox="1">
            <a:spLocks noChangeArrowheads="1"/>
          </p:cNvSpPr>
          <p:nvPr/>
        </p:nvSpPr>
        <p:spPr bwMode="auto">
          <a:xfrm>
            <a:off x="7759700" y="547052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15.19</a:t>
            </a:r>
          </a:p>
        </p:txBody>
      </p:sp>
      <p:sp>
        <p:nvSpPr>
          <p:cNvPr id="6349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14A0452F-CE11-46CC-8532-85844B31E2D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34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2613025"/>
            <a:ext cx="29432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538413"/>
            <a:ext cx="4956175" cy="3224212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63496" name="TextBox 8"/>
          <p:cNvSpPr txBox="1">
            <a:spLocks noChangeArrowheads="1"/>
          </p:cNvSpPr>
          <p:nvPr/>
        </p:nvSpPr>
        <p:spPr bwMode="auto">
          <a:xfrm>
            <a:off x="4448175" y="5768975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15.18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15.7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Anderson Village Fire Department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4515" name="TextBox 5"/>
          <p:cNvSpPr txBox="1">
            <a:spLocks noChangeArrowheads="1"/>
          </p:cNvSpPr>
          <p:nvPr/>
        </p:nvSpPr>
        <p:spPr bwMode="auto">
          <a:xfrm>
            <a:off x="5208588" y="59912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15.18</a:t>
            </a:r>
          </a:p>
        </p:txBody>
      </p:sp>
      <p:sp>
        <p:nvSpPr>
          <p:cNvPr id="6451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D89A6E71-1369-4C81-90A4-B2DE84A25D3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45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09825"/>
            <a:ext cx="549751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9" name="TextBox 7"/>
          <p:cNvSpPr txBox="1">
            <a:spLocks noChangeArrowheads="1"/>
          </p:cNvSpPr>
          <p:nvPr/>
        </p:nvSpPr>
        <p:spPr bwMode="auto">
          <a:xfrm>
            <a:off x="6400800" y="2409825"/>
            <a:ext cx="2133600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Optimal Solution:</a:t>
            </a:r>
          </a:p>
          <a:p>
            <a:r>
              <a:rPr lang="en-US"/>
              <a:t>Cover the districts using fire stations in districts 3 and 7.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15.8  Parameter Analysis for Response Time</a:t>
            </a:r>
            <a:r>
              <a:rPr lang="en-US" smtClean="0"/>
              <a:t> (</a:t>
            </a:r>
            <a:r>
              <a:rPr lang="en-US" i="1" smtClean="0"/>
              <a:t>Anderson Village Fire Department</a:t>
            </a:r>
            <a:r>
              <a:rPr lang="en-US" smtClean="0"/>
              <a:t>)</a:t>
            </a:r>
          </a:p>
          <a:p>
            <a:pPr>
              <a:spcBef>
                <a:spcPts val="1200"/>
              </a:spcBef>
            </a:pPr>
            <a:r>
              <a:rPr lang="en-US" smtClean="0"/>
              <a:t>The village’s board of trustees wants to better understand the trade-offs between response time and required number of fire stations.</a:t>
            </a:r>
          </a:p>
          <a:p>
            <a:r>
              <a:rPr lang="en-US" smtClean="0"/>
              <a:t>Perform a Parametric Analysis using </a:t>
            </a:r>
            <a:r>
              <a:rPr lang="en-US" i="1" smtClean="0"/>
              <a:t>Risk Solver. </a:t>
            </a:r>
          </a:p>
          <a:p>
            <a:r>
              <a:rPr lang="en-US" smtClean="0"/>
              <a:t>Vary response times from 5 to 10 minutes to see the effect on the number of fire stations required.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553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128B6B7D-1B56-4113-8FC8-F17C3E3F445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15.8 (continued)  Parameter Analysis for Response Time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656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8B9D2F0C-1C94-47C5-8DA2-6586C9D603E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6565" name="TextBox 7"/>
          <p:cNvSpPr txBox="1">
            <a:spLocks noChangeArrowheads="1"/>
          </p:cNvSpPr>
          <p:nvPr/>
        </p:nvSpPr>
        <p:spPr bwMode="auto">
          <a:xfrm>
            <a:off x="795338" y="2641600"/>
            <a:ext cx="2633662" cy="2725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Replace cell B5 with:</a:t>
            </a:r>
          </a:p>
          <a:p>
            <a:r>
              <a:rPr lang="en-US"/>
              <a:t>    =PsiOptParam(5,10)</a:t>
            </a:r>
          </a:p>
          <a:p>
            <a:pPr>
              <a:spcBef>
                <a:spcPts val="1200"/>
              </a:spcBef>
            </a:pPr>
            <a:r>
              <a:rPr lang="en-US" i="1"/>
              <a:t>Reports</a:t>
            </a:r>
          </a:p>
          <a:p>
            <a:r>
              <a:rPr lang="en-US" i="1"/>
              <a:t>Optimization</a:t>
            </a:r>
          </a:p>
          <a:p>
            <a:r>
              <a:rPr lang="en-US" i="1"/>
              <a:t>Parameter Analysis</a:t>
            </a:r>
          </a:p>
          <a:p>
            <a:r>
              <a:rPr lang="en-US" i="1"/>
              <a:t>   Variables: </a:t>
            </a:r>
            <a:r>
              <a:rPr lang="en-US"/>
              <a:t>B28:H28</a:t>
            </a:r>
          </a:p>
          <a:p>
            <a:r>
              <a:rPr lang="en-US"/>
              <a:t>   </a:t>
            </a:r>
            <a:r>
              <a:rPr lang="en-US" i="1"/>
              <a:t>Objective</a:t>
            </a:r>
            <a:r>
              <a:rPr lang="en-US"/>
              <a:t>: I28</a:t>
            </a:r>
          </a:p>
          <a:p>
            <a:r>
              <a:rPr lang="en-US" i="1"/>
              <a:t>Parameters: </a:t>
            </a:r>
            <a:r>
              <a:rPr lang="en-US"/>
              <a:t>B5</a:t>
            </a:r>
          </a:p>
          <a:p>
            <a:r>
              <a:rPr lang="en-US" i="1"/>
              <a:t>Major Axis points</a:t>
            </a:r>
            <a:r>
              <a:rPr lang="en-US"/>
              <a:t>: 6</a:t>
            </a:r>
          </a:p>
        </p:txBody>
      </p:sp>
      <p:sp>
        <p:nvSpPr>
          <p:cNvPr id="66566" name="TextBox 9"/>
          <p:cNvSpPr txBox="1">
            <a:spLocks noChangeArrowheads="1"/>
          </p:cNvSpPr>
          <p:nvPr/>
        </p:nvSpPr>
        <p:spPr bwMode="auto">
          <a:xfrm>
            <a:off x="7620000" y="5743575"/>
            <a:ext cx="9810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15.18</a:t>
            </a:r>
          </a:p>
        </p:txBody>
      </p:sp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0288" y="2609850"/>
            <a:ext cx="4811712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15.8 (continued)  Parameter Analysis for Response Time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758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A8B591FB-1A87-4956-9CCA-36D1E26C9E4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67589" name="TextBox 6"/>
          <p:cNvSpPr txBox="1">
            <a:spLocks noChangeArrowheads="1"/>
          </p:cNvSpPr>
          <p:nvPr/>
        </p:nvSpPr>
        <p:spPr bwMode="auto">
          <a:xfrm>
            <a:off x="6608763" y="501015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15.20</a:t>
            </a:r>
          </a:p>
        </p:txBody>
      </p:sp>
      <p:pic>
        <p:nvPicPr>
          <p:cNvPr id="675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124200"/>
            <a:ext cx="55721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1" name="TextBox 2"/>
          <p:cNvSpPr txBox="1">
            <a:spLocks noChangeArrowheads="1"/>
          </p:cNvSpPr>
          <p:nvPr/>
        </p:nvSpPr>
        <p:spPr bwMode="auto">
          <a:xfrm>
            <a:off x="3276600" y="2798763"/>
            <a:ext cx="45037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 1    2    3     4    5     6    7    Total Stations </a:t>
            </a:r>
          </a:p>
        </p:txBody>
      </p:sp>
      <p:sp>
        <p:nvSpPr>
          <p:cNvPr id="67592" name="TextBox 3"/>
          <p:cNvSpPr txBox="1">
            <a:spLocks noChangeArrowheads="1"/>
          </p:cNvSpPr>
          <p:nvPr/>
        </p:nvSpPr>
        <p:spPr bwMode="auto">
          <a:xfrm>
            <a:off x="3795713" y="2430463"/>
            <a:ext cx="192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District Locations</a:t>
            </a:r>
          </a:p>
        </p:txBody>
      </p:sp>
      <p:sp>
        <p:nvSpPr>
          <p:cNvPr id="67593" name="TextBox 5"/>
          <p:cNvSpPr txBox="1">
            <a:spLocks noChangeArrowheads="1"/>
          </p:cNvSpPr>
          <p:nvPr/>
        </p:nvSpPr>
        <p:spPr bwMode="auto">
          <a:xfrm>
            <a:off x="725488" y="3743325"/>
            <a:ext cx="1289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Response</a:t>
            </a:r>
          </a:p>
          <a:p>
            <a:pPr algn="ctr"/>
            <a:r>
              <a:rPr lang="en-US"/>
              <a:t>Times </a:t>
            </a:r>
          </a:p>
          <a:p>
            <a:pPr algn="ctr"/>
            <a:r>
              <a:rPr lang="en-US"/>
              <a:t>(5-10 min.)</a:t>
            </a:r>
          </a:p>
        </p:txBody>
      </p:sp>
      <p:sp>
        <p:nvSpPr>
          <p:cNvPr id="67594" name="TextBox 11"/>
          <p:cNvSpPr txBox="1">
            <a:spLocks noChangeArrowheads="1"/>
          </p:cNvSpPr>
          <p:nvPr/>
        </p:nvSpPr>
        <p:spPr bwMode="auto">
          <a:xfrm>
            <a:off x="1828800" y="5334000"/>
            <a:ext cx="5730875" cy="9255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 response time of 5 minutes requires 3 fire stations.</a:t>
            </a:r>
          </a:p>
          <a:p>
            <a:r>
              <a:rPr lang="en-US"/>
              <a:t>A response time of 9-10 minutes requires 1 fire station.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691062"/>
          </a:xfrm>
        </p:spPr>
        <p:txBody>
          <a:bodyPr/>
          <a:lstStyle/>
          <a:p>
            <a:r>
              <a:rPr lang="en-US" u="sng" smtClean="0"/>
              <a:t>Integer linear optimization</a:t>
            </a:r>
            <a:r>
              <a:rPr lang="en-US" smtClean="0"/>
              <a:t> models have some or all variables restricted to being whole numbers.</a:t>
            </a:r>
          </a:p>
          <a:p>
            <a:r>
              <a:rPr lang="en-US" smtClean="0"/>
              <a:t>Decision variables that we force to be integers are called </a:t>
            </a:r>
            <a:r>
              <a:rPr lang="en-US" u="sng" smtClean="0"/>
              <a:t>general integer variables</a:t>
            </a:r>
            <a:r>
              <a:rPr lang="en-US" smtClean="0"/>
              <a:t>.</a:t>
            </a:r>
          </a:p>
          <a:p>
            <a:r>
              <a:rPr lang="en-US" smtClean="0"/>
              <a:t>Algorithms first solve the </a:t>
            </a:r>
            <a:r>
              <a:rPr lang="en-US" u="sng" smtClean="0"/>
              <a:t>LP relaxation</a:t>
            </a:r>
            <a:r>
              <a:rPr lang="en-US" smtClean="0"/>
              <a:t> (no integer restrictions imposed) and gradually enforce integer restrictions using systematic searches.</a:t>
            </a:r>
          </a:p>
          <a:p>
            <a:r>
              <a:rPr lang="en-US" i="1" smtClean="0"/>
              <a:t>Solver</a:t>
            </a:r>
            <a:r>
              <a:rPr lang="en-US" smtClean="0"/>
              <a:t> has a default </a:t>
            </a:r>
            <a:r>
              <a:rPr lang="en-US" u="sng" smtClean="0"/>
              <a:t>integer tolerance</a:t>
            </a:r>
            <a:r>
              <a:rPr lang="en-US" smtClean="0"/>
              <a:t> of 0.05 so it will stop if it finds an integer solution within 5% of the optimal solution.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Solving Models with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General Integer Variables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2033DF90-2EA6-4BEF-A22A-162482E78DA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 Customer-Assignment Model for Supply Chain Optimization  </a:t>
            </a:r>
          </a:p>
          <a:p>
            <a:r>
              <a:rPr lang="en-US" smtClean="0"/>
              <a:t>Suppose a company has numerous potential locations for distribution centers.</a:t>
            </a:r>
          </a:p>
          <a:p>
            <a:r>
              <a:rPr lang="en-US" smtClean="0"/>
              <a:t>Distribution centers ship products to customers.</a:t>
            </a:r>
          </a:p>
          <a:p>
            <a:r>
              <a:rPr lang="en-US" smtClean="0"/>
              <a:t>A single-sourcing policy specifies that each customer can only be supplied from one distribution center.</a:t>
            </a:r>
          </a:p>
          <a:p>
            <a:r>
              <a:rPr lang="en-US" smtClean="0"/>
              <a:t>The problem is to determine which customers to assign to each distribution center.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861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95C6E121-E775-478A-B31D-49ACE4C5673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 Customer Assignment Model for Supply Chain Optimization (continued)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696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6C8F9743-36FB-4153-871A-6F18765ADD1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96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535238"/>
            <a:ext cx="2500313" cy="24145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9638" name="TextBox 2"/>
          <p:cNvSpPr txBox="1">
            <a:spLocks noChangeArrowheads="1"/>
          </p:cNvSpPr>
          <p:nvPr/>
        </p:nvSpPr>
        <p:spPr bwMode="auto">
          <a:xfrm>
            <a:off x="1066800" y="2514600"/>
            <a:ext cx="3657600" cy="3671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X</a:t>
            </a:r>
            <a:r>
              <a:rPr lang="en-US" i="1" baseline="-25000"/>
              <a:t>ij</a:t>
            </a:r>
            <a:r>
              <a:rPr lang="en-US"/>
              <a:t> = 1 if customer </a:t>
            </a:r>
            <a:r>
              <a:rPr lang="en-US" i="1"/>
              <a:t>j</a:t>
            </a:r>
            <a:r>
              <a:rPr lang="en-US"/>
              <a:t> is assigned to</a:t>
            </a:r>
          </a:p>
          <a:p>
            <a:r>
              <a:rPr lang="en-US"/>
              <a:t>           distribution center </a:t>
            </a:r>
            <a:r>
              <a:rPr lang="en-US" i="1"/>
              <a:t>i</a:t>
            </a:r>
          </a:p>
          <a:p>
            <a:r>
              <a:rPr lang="en-US" i="1"/>
              <a:t>X</a:t>
            </a:r>
            <a:r>
              <a:rPr lang="en-US" i="1" baseline="-25000"/>
              <a:t>ij</a:t>
            </a:r>
            <a:r>
              <a:rPr lang="en-US"/>
              <a:t> = 0 if not</a:t>
            </a:r>
          </a:p>
          <a:p>
            <a:endParaRPr lang="en-US"/>
          </a:p>
          <a:p>
            <a:r>
              <a:rPr lang="en-US" i="1"/>
              <a:t>Y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= 1 if distribution center </a:t>
            </a:r>
            <a:r>
              <a:rPr lang="en-US" i="1"/>
              <a:t>i </a:t>
            </a:r>
            <a:r>
              <a:rPr lang="en-US"/>
              <a:t>is</a:t>
            </a:r>
          </a:p>
          <a:p>
            <a:r>
              <a:rPr lang="en-US"/>
              <a:t>          selected as a location</a:t>
            </a:r>
          </a:p>
          <a:p>
            <a:r>
              <a:rPr lang="en-US" i="1"/>
              <a:t>Y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= 0 if not</a:t>
            </a:r>
          </a:p>
          <a:p>
            <a:endParaRPr lang="en-US" i="1"/>
          </a:p>
          <a:p>
            <a:r>
              <a:rPr lang="en-US" i="1"/>
              <a:t>C</a:t>
            </a:r>
            <a:r>
              <a:rPr lang="en-US" i="1" baseline="-25000"/>
              <a:t>ij</a:t>
            </a:r>
            <a:r>
              <a:rPr lang="en-US"/>
              <a:t> = total cost of satisfying  the</a:t>
            </a:r>
          </a:p>
          <a:p>
            <a:r>
              <a:rPr lang="en-US"/>
              <a:t>        demand of customer </a:t>
            </a:r>
            <a:r>
              <a:rPr lang="en-US" i="1"/>
              <a:t>j</a:t>
            </a:r>
            <a:r>
              <a:rPr lang="en-US"/>
              <a:t> from</a:t>
            </a:r>
          </a:p>
          <a:p>
            <a:r>
              <a:rPr lang="en-US"/>
              <a:t>        distribution center </a:t>
            </a:r>
            <a:r>
              <a:rPr lang="en-US" i="1"/>
              <a:t>i</a:t>
            </a:r>
          </a:p>
          <a:p>
            <a:r>
              <a:rPr lang="en-US" i="1"/>
              <a:t>k </a:t>
            </a:r>
            <a:r>
              <a:rPr lang="en-US"/>
              <a:t>= number of distribution centers</a:t>
            </a:r>
          </a:p>
          <a:p>
            <a:r>
              <a:rPr lang="en-US"/>
              <a:t>      to be selected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15.9  Paul &amp; Giovanni Foods  </a:t>
            </a:r>
          </a:p>
          <a:p>
            <a:r>
              <a:rPr lang="en-US" smtClean="0"/>
              <a:t>Distributes restaurant supplies in 5 major cities.</a:t>
            </a:r>
          </a:p>
          <a:p>
            <a:r>
              <a:rPr lang="en-US" smtClean="0"/>
              <a:t>Four possible locations for distribution centers have been identified.</a:t>
            </a:r>
          </a:p>
          <a:p>
            <a:r>
              <a:rPr lang="en-US" smtClean="0"/>
              <a:t>P&amp;G wants to determine the supply chain configuration that minimizes sourcing costs.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7065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6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1C00F280-BA27-4463-9A4B-BD20C7D064A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343400"/>
            <a:ext cx="77438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15.9 (continued)  Paul &amp; Giovanni Foods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7168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E7334AC2-14B0-42CD-AA37-A2E5144F09F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168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4738" y="5043488"/>
            <a:ext cx="20478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1275" y="5367338"/>
            <a:ext cx="18002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690813"/>
            <a:ext cx="2674938" cy="180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9300" y="4635500"/>
            <a:ext cx="236220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2209800"/>
            <a:ext cx="50292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90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233613"/>
            <a:ext cx="1419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91" name="TextBox 2"/>
          <p:cNvSpPr txBox="1">
            <a:spLocks noChangeArrowheads="1"/>
          </p:cNvSpPr>
          <p:nvPr/>
        </p:nvSpPr>
        <p:spPr bwMode="auto">
          <a:xfrm>
            <a:off x="5634038" y="2170113"/>
            <a:ext cx="609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+ …</a:t>
            </a:r>
          </a:p>
        </p:txBody>
      </p:sp>
      <p:pic>
        <p:nvPicPr>
          <p:cNvPr id="71692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13163" y="2724150"/>
            <a:ext cx="491807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93" name="TextBox 13"/>
          <p:cNvSpPr txBox="1">
            <a:spLocks noChangeArrowheads="1"/>
          </p:cNvSpPr>
          <p:nvPr/>
        </p:nvSpPr>
        <p:spPr bwMode="auto">
          <a:xfrm>
            <a:off x="4343400" y="3917950"/>
            <a:ext cx="36576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X</a:t>
            </a:r>
            <a:r>
              <a:rPr lang="en-US" i="1" baseline="-25000"/>
              <a:t>ij</a:t>
            </a:r>
            <a:r>
              <a:rPr lang="en-US"/>
              <a:t> = 1 if city </a:t>
            </a:r>
            <a:r>
              <a:rPr lang="en-US" i="1"/>
              <a:t>j</a:t>
            </a:r>
            <a:r>
              <a:rPr lang="en-US"/>
              <a:t> is assigned to</a:t>
            </a:r>
          </a:p>
          <a:p>
            <a:r>
              <a:rPr lang="en-US"/>
              <a:t>           distribution center </a:t>
            </a:r>
            <a:r>
              <a:rPr lang="en-US" i="1"/>
              <a:t>i</a:t>
            </a:r>
          </a:p>
          <a:p>
            <a:r>
              <a:rPr lang="en-US" i="1"/>
              <a:t>Y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= 1 if distribution center </a:t>
            </a:r>
            <a:r>
              <a:rPr lang="en-US" i="1"/>
              <a:t>i </a:t>
            </a:r>
            <a:r>
              <a:rPr lang="en-US"/>
              <a:t>is</a:t>
            </a:r>
          </a:p>
          <a:p>
            <a:r>
              <a:rPr lang="en-US"/>
              <a:t>          selected as a location</a:t>
            </a:r>
          </a:p>
          <a:p>
            <a:r>
              <a:rPr lang="en-US" i="1"/>
              <a:t>k </a:t>
            </a:r>
            <a:r>
              <a:rPr lang="en-US"/>
              <a:t>= number of distribution centers</a:t>
            </a:r>
          </a:p>
          <a:p>
            <a:r>
              <a:rPr lang="en-US"/>
              <a:t>      to be selected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15.9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Paul &amp; Giovanni Foods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7270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32544704-4DDD-4371-A323-26226AAAF37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138" y="2514600"/>
            <a:ext cx="5376862" cy="34925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72710" name="TextBox 8"/>
          <p:cNvSpPr txBox="1">
            <a:spLocks noChangeArrowheads="1"/>
          </p:cNvSpPr>
          <p:nvPr/>
        </p:nvSpPr>
        <p:spPr bwMode="auto">
          <a:xfrm>
            <a:off x="7842250" y="6137275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15.22</a:t>
            </a:r>
          </a:p>
        </p:txBody>
      </p:sp>
      <p:pic>
        <p:nvPicPr>
          <p:cNvPr id="727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1447800"/>
            <a:ext cx="2493963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2" name="TextBox 11"/>
          <p:cNvSpPr txBox="1">
            <a:spLocks noChangeArrowheads="1"/>
          </p:cNvSpPr>
          <p:nvPr/>
        </p:nvSpPr>
        <p:spPr bwMode="auto">
          <a:xfrm>
            <a:off x="4910138" y="6040438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15.21</a:t>
            </a:r>
          </a:p>
        </p:txBody>
      </p:sp>
      <p:sp>
        <p:nvSpPr>
          <p:cNvPr id="13" name="Oval 12"/>
          <p:cNvSpPr/>
          <p:nvPr/>
        </p:nvSpPr>
        <p:spPr>
          <a:xfrm>
            <a:off x="1905000" y="3694113"/>
            <a:ext cx="152400" cy="22383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714" name="TextBox 2"/>
          <p:cNvSpPr txBox="1">
            <a:spLocks noChangeArrowheads="1"/>
          </p:cNvSpPr>
          <p:nvPr/>
        </p:nvSpPr>
        <p:spPr bwMode="auto">
          <a:xfrm>
            <a:off x="3962400" y="5334000"/>
            <a:ext cx="18510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Model with </a:t>
            </a:r>
            <a:r>
              <a:rPr lang="en-US" i="1"/>
              <a:t>k </a:t>
            </a:r>
            <a:r>
              <a:rPr lang="en-US"/>
              <a:t>=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15.9 (continued)  Paul &amp; Giovanni Foods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Integer Optimization Models </a:t>
            </a:r>
            <a:r>
              <a:rPr lang="en-US" sz="3200" dirty="0">
                <a:ea typeface="+mj-ea"/>
                <a:cs typeface="+mj-cs"/>
              </a:rPr>
              <a:t>with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73731" name="TextBox 5"/>
          <p:cNvSpPr txBox="1">
            <a:spLocks noChangeArrowheads="1"/>
          </p:cNvSpPr>
          <p:nvPr/>
        </p:nvSpPr>
        <p:spPr bwMode="auto">
          <a:xfrm>
            <a:off x="4086225" y="58674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15.21</a:t>
            </a:r>
          </a:p>
        </p:txBody>
      </p:sp>
      <p:sp>
        <p:nvSpPr>
          <p:cNvPr id="7373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17671BF0-AFB1-44DB-A708-C79202C382D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27238"/>
            <a:ext cx="4300538" cy="381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5" name="TextBox 7"/>
          <p:cNvSpPr txBox="1">
            <a:spLocks noChangeArrowheads="1"/>
          </p:cNvSpPr>
          <p:nvPr/>
        </p:nvSpPr>
        <p:spPr bwMode="auto">
          <a:xfrm>
            <a:off x="5486400" y="2514600"/>
            <a:ext cx="2590800" cy="28781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Optimal Solution:</a:t>
            </a:r>
          </a:p>
          <a:p>
            <a:r>
              <a:rPr lang="en-US"/>
              <a:t>Total costs = $198,000</a:t>
            </a:r>
          </a:p>
          <a:p>
            <a:pPr>
              <a:spcBef>
                <a:spcPts val="1200"/>
              </a:spcBef>
            </a:pPr>
            <a:r>
              <a:rPr lang="en-US"/>
              <a:t>Los Angeles supplies:</a:t>
            </a:r>
          </a:p>
          <a:p>
            <a:r>
              <a:rPr lang="en-US"/>
              <a:t>   Las Vegas</a:t>
            </a:r>
          </a:p>
          <a:p>
            <a:r>
              <a:rPr lang="en-US"/>
              <a:t>   New Orleans</a:t>
            </a:r>
          </a:p>
          <a:p>
            <a:r>
              <a:rPr lang="en-US"/>
              <a:t>   San Francisco </a:t>
            </a:r>
          </a:p>
          <a:p>
            <a:pPr>
              <a:spcBef>
                <a:spcPts val="1200"/>
              </a:spcBef>
            </a:pPr>
            <a:r>
              <a:rPr lang="en-US"/>
              <a:t>Cincinnati supplies:</a:t>
            </a:r>
          </a:p>
          <a:p>
            <a:r>
              <a:rPr lang="en-US"/>
              <a:t>    Houston</a:t>
            </a:r>
          </a:p>
          <a:p>
            <a:r>
              <a:rPr lang="en-US"/>
              <a:t>    Chicago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Analytics in Practice: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Supply Chain Optimization at Proctor &amp; Gamble</a:t>
            </a:r>
          </a:p>
          <a:p>
            <a:r>
              <a:rPr lang="en-US" smtClean="0"/>
              <a:t>P&amp;G uses supply chain optimization to consolidate its plants and operations.</a:t>
            </a:r>
          </a:p>
          <a:p>
            <a:r>
              <a:rPr lang="en-US" smtClean="0"/>
              <a:t>Customers are aggregated into 150 zones and the optimization models are used to examine the effects of different distribution center locations.</a:t>
            </a:r>
          </a:p>
          <a:p>
            <a:r>
              <a:rPr lang="en-US" smtClean="0"/>
              <a:t>After reconfiguring their supply chain using optimization models, P&amp;G saved millions of dollars annually.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Integer Optimization Models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with Binary </a:t>
            </a:r>
            <a:r>
              <a:rPr lang="en-US" sz="3200" dirty="0">
                <a:ea typeface="+mj-ea"/>
                <a:cs typeface="+mj-cs"/>
              </a:rPr>
              <a:t>Variables</a:t>
            </a:r>
          </a:p>
        </p:txBody>
      </p:sp>
      <p:sp>
        <p:nvSpPr>
          <p:cNvPr id="7475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7951E5EC-FFC4-4E25-9F0B-3E4AD1DFB60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304800"/>
            <a:ext cx="23622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15.10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Mixed-Integer Plant Location Model  </a:t>
            </a:r>
          </a:p>
          <a:p>
            <a:r>
              <a:rPr lang="en-US" smtClean="0"/>
              <a:t>General Appliance Corporation (GAC) currently produces refrigerators at 2 plants.</a:t>
            </a:r>
          </a:p>
          <a:p>
            <a:r>
              <a:rPr lang="en-US" smtClean="0"/>
              <a:t>GAC is considering adding a third plant at either Fayettesville or Chico.</a:t>
            </a:r>
          </a:p>
          <a:p>
            <a:r>
              <a:rPr lang="en-US" smtClean="0"/>
              <a:t>They ship refrigerators to 5 distribution centers.</a:t>
            </a:r>
          </a:p>
          <a:p>
            <a:r>
              <a:rPr lang="en-US" smtClean="0"/>
              <a:t>The company now faces two decisions: which plant to build and how to best ship product from the plants to the distribution centers.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577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80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791EBE41-E777-437F-AD89-263C6F5792C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15.10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Mixed-Integer Plant Location Model  </a:t>
            </a:r>
          </a:p>
          <a:p>
            <a:r>
              <a:rPr lang="en-US" smtClean="0"/>
              <a:t>The objective is to minimize the total cost of shipping between plants and distribution centers.</a:t>
            </a:r>
          </a:p>
          <a:p>
            <a:r>
              <a:rPr lang="en-US" smtClean="0"/>
              <a:t>Define16 shipping decision variables as: </a:t>
            </a:r>
            <a:r>
              <a:rPr lang="en-US" i="1" smtClean="0"/>
              <a:t>X</a:t>
            </a:r>
            <a:r>
              <a:rPr lang="en-US" i="1" baseline="-25000" smtClean="0"/>
              <a:t>ij</a:t>
            </a:r>
            <a:r>
              <a:rPr lang="en-US" smtClean="0"/>
              <a:t> = amount shipped from plant </a:t>
            </a:r>
            <a:r>
              <a:rPr lang="en-US" i="1" smtClean="0"/>
              <a:t>i</a:t>
            </a:r>
            <a:r>
              <a:rPr lang="en-US" smtClean="0"/>
              <a:t> to distribution center </a:t>
            </a:r>
            <a:r>
              <a:rPr lang="en-US" i="1" smtClean="0"/>
              <a:t>j</a:t>
            </a:r>
          </a:p>
          <a:p>
            <a:r>
              <a:rPr lang="en-US" smtClean="0"/>
              <a:t>Define 2 binary decision variables as: </a:t>
            </a:r>
          </a:p>
          <a:p>
            <a:pPr>
              <a:buFont typeface="Wingdings 3" pitchFamily="-72" charset="2"/>
              <a:buNone/>
            </a:pPr>
            <a:r>
              <a:rPr lang="en-US" i="1" smtClean="0"/>
              <a:t>  Y</a:t>
            </a:r>
            <a:r>
              <a:rPr lang="en-US" i="1" baseline="-25000" smtClean="0"/>
              <a:t>i</a:t>
            </a:r>
            <a:r>
              <a:rPr lang="en-US" smtClean="0"/>
              <a:t> = 1 if plant </a:t>
            </a:r>
            <a:r>
              <a:rPr lang="en-US" i="1" smtClean="0"/>
              <a:t>i</a:t>
            </a:r>
            <a:r>
              <a:rPr lang="en-US" smtClean="0"/>
              <a:t> is built and </a:t>
            </a:r>
            <a:r>
              <a:rPr lang="en-US" i="1" smtClean="0"/>
              <a:t>Y</a:t>
            </a:r>
            <a:r>
              <a:rPr lang="en-US" i="1" baseline="-25000" smtClean="0"/>
              <a:t>i</a:t>
            </a:r>
            <a:r>
              <a:rPr lang="en-US" smtClean="0"/>
              <a:t> = 0 if not built. </a:t>
            </a:r>
            <a:endParaRPr lang="en-US" i="1" smtClean="0"/>
          </a:p>
          <a:p>
            <a:r>
              <a:rPr lang="en-US" smtClean="0"/>
              <a:t>This is a mixed-integer optimization because </a:t>
            </a:r>
            <a:r>
              <a:rPr lang="en-US" i="1" smtClean="0"/>
              <a:t>Y</a:t>
            </a:r>
            <a:r>
              <a:rPr lang="en-US" smtClean="0"/>
              <a:t> is restricted to integer values but </a:t>
            </a:r>
            <a:r>
              <a:rPr lang="en-US" i="1" smtClean="0"/>
              <a:t>X</a:t>
            </a:r>
            <a:r>
              <a:rPr lang="en-US" smtClean="0"/>
              <a:t> is not. 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680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68205075-55A1-419F-BF53-AC988659C15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15.10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Mixed-Integer Plant Location Model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7827" name="TextBox 5"/>
          <p:cNvSpPr txBox="1">
            <a:spLocks noChangeArrowheads="1"/>
          </p:cNvSpPr>
          <p:nvPr/>
        </p:nvSpPr>
        <p:spPr bwMode="auto">
          <a:xfrm>
            <a:off x="6543675" y="4733925"/>
            <a:ext cx="784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15.3</a:t>
            </a:r>
          </a:p>
        </p:txBody>
      </p:sp>
      <p:sp>
        <p:nvSpPr>
          <p:cNvPr id="7782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3DAC7AB7-FE90-49CB-A024-FC3C0AA152B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78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971800"/>
            <a:ext cx="5957888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1262063" y="3981450"/>
            <a:ext cx="1219200" cy="50323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832" name="TextBox 2"/>
          <p:cNvSpPr txBox="1">
            <a:spLocks noChangeArrowheads="1"/>
          </p:cNvSpPr>
          <p:nvPr/>
        </p:nvSpPr>
        <p:spPr bwMode="auto">
          <a:xfrm>
            <a:off x="1371600" y="4981575"/>
            <a:ext cx="328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Build only one of these plants.</a:t>
            </a:r>
          </a:p>
        </p:txBody>
      </p:sp>
      <p:sp>
        <p:nvSpPr>
          <p:cNvPr id="77833" name="TextBox 3"/>
          <p:cNvSpPr txBox="1">
            <a:spLocks noChangeArrowheads="1"/>
          </p:cNvSpPr>
          <p:nvPr/>
        </p:nvSpPr>
        <p:spPr bwMode="auto">
          <a:xfrm>
            <a:off x="1981200" y="2624138"/>
            <a:ext cx="4935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Costs to ship from plant </a:t>
            </a:r>
            <a:r>
              <a:rPr lang="en-US" i="1"/>
              <a:t>i</a:t>
            </a:r>
            <a:r>
              <a:rPr lang="en-US"/>
              <a:t> to distribution center </a:t>
            </a:r>
            <a:r>
              <a:rPr lang="en-US" i="1"/>
              <a:t>j</a:t>
            </a:r>
          </a:p>
        </p:txBody>
      </p:sp>
      <p:sp>
        <p:nvSpPr>
          <p:cNvPr id="7" name="Arc 6"/>
          <p:cNvSpPr/>
          <p:nvPr/>
        </p:nvSpPr>
        <p:spPr>
          <a:xfrm>
            <a:off x="1157288" y="4125913"/>
            <a:ext cx="428625" cy="1046162"/>
          </a:xfrm>
          <a:prstGeom prst="arc">
            <a:avLst>
              <a:gd name="adj1" fmla="val 5273597"/>
              <a:gd name="adj2" fmla="val 15012217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2" name="Straight Arrow Connector 11"/>
          <p:cNvCxnSpPr>
            <a:endCxn id="7" idx="2"/>
          </p:cNvCxnSpPr>
          <p:nvPr/>
        </p:nvCxnSpPr>
        <p:spPr>
          <a:xfrm flipV="1">
            <a:off x="1193800" y="4254500"/>
            <a:ext cx="36513" cy="88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  Sklenka Skis Revisited</a:t>
            </a:r>
          </a:p>
          <a:p>
            <a:r>
              <a:rPr lang="en-US" smtClean="0"/>
              <a:t>The optimal solution was to produce 5.25 pairs of Jordanelle skis and pairs of 10.5 Deercrest skis.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Suppose we want to enforce integer restrictions on the two decision variables.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317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F5E9CD7B-7828-4652-ADEA-F15111B1044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5725" y="3048000"/>
            <a:ext cx="3643313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15.10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Mixed-Integer Plant Location Model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885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C0C1E071-067E-483F-B476-040C39F4223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88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286000"/>
            <a:ext cx="49434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505200"/>
            <a:ext cx="3128963" cy="140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73538" y="3511550"/>
            <a:ext cx="2909887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3538" y="4795838"/>
            <a:ext cx="11477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73538" y="5308600"/>
            <a:ext cx="6477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8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71950" y="5083175"/>
            <a:ext cx="11049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15.10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Mixed-Integer Plant Location Model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987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7B3AEC39-F3BB-407D-9806-810403069D1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9877" name="TextBox 7"/>
          <p:cNvSpPr txBox="1">
            <a:spLocks noChangeArrowheads="1"/>
          </p:cNvSpPr>
          <p:nvPr/>
        </p:nvSpPr>
        <p:spPr bwMode="auto">
          <a:xfrm>
            <a:off x="7531100" y="5830888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15.23b</a:t>
            </a:r>
          </a:p>
        </p:txBody>
      </p:sp>
      <p:pic>
        <p:nvPicPr>
          <p:cNvPr id="798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" y="2895600"/>
            <a:ext cx="7932738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9225" y="1441450"/>
            <a:ext cx="23812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0" name="TextBox 5"/>
          <p:cNvSpPr txBox="1">
            <a:spLocks noChangeArrowheads="1"/>
          </p:cNvSpPr>
          <p:nvPr/>
        </p:nvSpPr>
        <p:spPr bwMode="auto">
          <a:xfrm>
            <a:off x="7980363" y="4108450"/>
            <a:ext cx="896937" cy="244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15.10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Mixed-Integer Plant Location Model  </a:t>
            </a:r>
          </a:p>
          <a:p>
            <a:r>
              <a:rPr lang="en-US" smtClean="0"/>
              <a:t>aa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0899" name="TextBox 5"/>
          <p:cNvSpPr txBox="1">
            <a:spLocks noChangeArrowheads="1"/>
          </p:cNvSpPr>
          <p:nvPr/>
        </p:nvSpPr>
        <p:spPr bwMode="auto">
          <a:xfrm>
            <a:off x="5659438" y="5441950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15.23a</a:t>
            </a:r>
          </a:p>
        </p:txBody>
      </p:sp>
      <p:sp>
        <p:nvSpPr>
          <p:cNvPr id="8090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90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5743C158-F675-4C17-BD3E-9C6A7928B7C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09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90800"/>
            <a:ext cx="5943600" cy="285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3" name="TextBox 7"/>
          <p:cNvSpPr txBox="1">
            <a:spLocks noChangeArrowheads="1"/>
          </p:cNvSpPr>
          <p:nvPr/>
        </p:nvSpPr>
        <p:spPr bwMode="auto">
          <a:xfrm>
            <a:off x="6705600" y="2590800"/>
            <a:ext cx="2057400" cy="23288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Optimal Solution:</a:t>
            </a:r>
          </a:p>
          <a:p>
            <a:r>
              <a:rPr lang="en-US"/>
              <a:t>Total shipping costs = $34,101</a:t>
            </a:r>
          </a:p>
          <a:p>
            <a:pPr>
              <a:spcBef>
                <a:spcPts val="1200"/>
              </a:spcBef>
            </a:pPr>
            <a:r>
              <a:rPr lang="en-US"/>
              <a:t>Chico plant supplies Phoenix.</a:t>
            </a:r>
          </a:p>
          <a:p>
            <a:pPr>
              <a:spcBef>
                <a:spcPts val="1200"/>
              </a:spcBef>
            </a:pPr>
            <a:r>
              <a:rPr lang="en-US"/>
              <a:t>Fayetteville plant is not built.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6148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15.11  Incorporating Fixed Costs into the </a:t>
            </a:r>
            <a:r>
              <a:rPr lang="en-US" i="1" u="sng" smtClean="0"/>
              <a:t>K&amp;L Designs </a:t>
            </a:r>
            <a:r>
              <a:rPr lang="en-US" u="sng" smtClean="0"/>
              <a:t>Model</a:t>
            </a:r>
            <a:r>
              <a:rPr lang="en-US" smtClean="0"/>
              <a:t> (Example 14.8)</a:t>
            </a:r>
          </a:p>
          <a:p>
            <a:r>
              <a:rPr lang="en-US" smtClean="0"/>
              <a:t>K&amp;L Designs makes hand-painted jewelry boxes.</a:t>
            </a:r>
          </a:p>
          <a:p>
            <a:r>
              <a:rPr lang="en-US" smtClean="0"/>
              <a:t>Forecasted sales are 150 in autumn, 400 in winter, and 50 in spring.</a:t>
            </a:r>
          </a:p>
          <a:p>
            <a:r>
              <a:rPr lang="en-US" smtClean="0"/>
              <a:t>Unpainted boxes cost $20 and each box takes 2 hours to complete.</a:t>
            </a:r>
          </a:p>
          <a:p>
            <a:r>
              <a:rPr lang="en-US" smtClean="0"/>
              <a:t>Holding cost per item = 6%(20) = $1.20/quarter</a:t>
            </a:r>
          </a:p>
          <a:p>
            <a:r>
              <a:rPr lang="en-US" smtClean="0"/>
              <a:t>$/hour labor rates are 5.5, 7, and 6.25 during autumn, winter, and spring, respectively.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19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76569DD2-3736-418E-961E-A482905093F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15.11 (continued)  Incorporating Fixed Costs into the </a:t>
            </a:r>
            <a:r>
              <a:rPr lang="en-US" i="1" u="sng" smtClean="0"/>
              <a:t>K&amp;L Designs </a:t>
            </a:r>
            <a:r>
              <a:rPr lang="en-US" u="sng" smtClean="0"/>
              <a:t>Model  </a:t>
            </a:r>
          </a:p>
          <a:p>
            <a:r>
              <a:rPr lang="en-US" smtClean="0"/>
              <a:t>Suppose K&amp;L must rent some equipment costing $65 per 3-month production season.</a:t>
            </a:r>
          </a:p>
          <a:p>
            <a:r>
              <a:rPr lang="en-US" smtClean="0"/>
              <a:t>K&amp;L wants to incorporate this fixed cost into their multiperiod production-inventory planning model.</a:t>
            </a:r>
          </a:p>
          <a:p>
            <a:r>
              <a:rPr lang="en-US" smtClean="0"/>
              <a:t>Define 3 binary decision variables for each season as: </a:t>
            </a:r>
          </a:p>
          <a:p>
            <a:pPr>
              <a:buFont typeface="Wingdings 3" pitchFamily="-72" charset="2"/>
              <a:buNone/>
            </a:pPr>
            <a:r>
              <a:rPr lang="en-US" i="1" smtClean="0"/>
              <a:t>  Y</a:t>
            </a:r>
            <a:r>
              <a:rPr lang="en-US" i="1" baseline="-25000" smtClean="0"/>
              <a:t>i</a:t>
            </a:r>
            <a:r>
              <a:rPr lang="en-US" smtClean="0"/>
              <a:t> = 1 if production occurs during season </a:t>
            </a:r>
            <a:r>
              <a:rPr lang="en-US" i="1" smtClean="0"/>
              <a:t>i</a:t>
            </a:r>
            <a:r>
              <a:rPr lang="en-US" smtClean="0"/>
              <a:t>  </a:t>
            </a:r>
          </a:p>
          <a:p>
            <a:pPr>
              <a:buFont typeface="Wingdings 3" pitchFamily="-72" charset="2"/>
              <a:buNone/>
            </a:pPr>
            <a:r>
              <a:rPr lang="en-US" i="1" smtClean="0"/>
              <a:t>  Y</a:t>
            </a:r>
            <a:r>
              <a:rPr lang="en-US" i="1" baseline="-25000" smtClean="0"/>
              <a:t>i</a:t>
            </a:r>
            <a:r>
              <a:rPr lang="en-US" smtClean="0"/>
              <a:t> = 0 if not</a:t>
            </a:r>
            <a:endParaRPr lang="en-US" i="1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29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8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EB5165CE-538A-48A9-82CC-EE8017DDAFC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9572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15.11 (continued)  Incorporating Fixed Costs into the </a:t>
            </a:r>
            <a:r>
              <a:rPr lang="en-US" i="1" u="sng" smtClean="0"/>
              <a:t>K&amp;L Designs </a:t>
            </a:r>
            <a:r>
              <a:rPr lang="en-US" u="sng" smtClean="0"/>
              <a:t>Model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39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2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123BFF21-1D5F-4276-878C-392E192A89B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3973" name="Content Placeholder 1"/>
          <p:cNvSpPr txBox="1">
            <a:spLocks/>
          </p:cNvSpPr>
          <p:nvPr/>
        </p:nvSpPr>
        <p:spPr bwMode="auto">
          <a:xfrm>
            <a:off x="457200" y="1600200"/>
            <a:ext cx="822960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endParaRPr lang="en-US" sz="2700" u="sng"/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 i="1"/>
              <a:t>P</a:t>
            </a:r>
            <a:r>
              <a:rPr lang="en-US" sz="2700" i="1" baseline="-25000"/>
              <a:t>i</a:t>
            </a:r>
            <a:r>
              <a:rPr lang="en-US" sz="2700"/>
              <a:t> = amount to produce in season </a:t>
            </a:r>
            <a:r>
              <a:rPr lang="en-US" sz="2700" i="1"/>
              <a:t>i</a:t>
            </a:r>
          </a:p>
          <a:p>
            <a:pPr marL="365125" indent="-255588"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 i="1"/>
              <a:t>I</a:t>
            </a:r>
            <a:r>
              <a:rPr lang="en-US" sz="2700" i="1" baseline="-25000"/>
              <a:t>j</a:t>
            </a:r>
            <a:r>
              <a:rPr lang="en-US" sz="2700"/>
              <a:t> = inventory at the end of season </a:t>
            </a:r>
            <a:r>
              <a:rPr lang="en-US" sz="2700" i="1"/>
              <a:t>j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endParaRPr lang="en-US" sz="2700" i="1"/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endParaRPr lang="en-US" sz="2700" i="1"/>
          </a:p>
        </p:txBody>
      </p:sp>
      <p:sp>
        <p:nvSpPr>
          <p:cNvPr id="83974" name="TextBox 11"/>
          <p:cNvSpPr txBox="1">
            <a:spLocks noChangeArrowheads="1"/>
          </p:cNvSpPr>
          <p:nvPr/>
        </p:nvSpPr>
        <p:spPr bwMode="auto">
          <a:xfrm>
            <a:off x="5708650" y="61007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14.16</a:t>
            </a:r>
          </a:p>
        </p:txBody>
      </p:sp>
      <p:pic>
        <p:nvPicPr>
          <p:cNvPr id="839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0" y="3292475"/>
            <a:ext cx="5200650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6" name="TextBox 2"/>
          <p:cNvSpPr txBox="1">
            <a:spLocks noChangeArrowheads="1"/>
          </p:cNvSpPr>
          <p:nvPr/>
        </p:nvSpPr>
        <p:spPr bwMode="auto">
          <a:xfrm>
            <a:off x="1397000" y="2971800"/>
            <a:ext cx="15446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/>
              <a:t>Y</a:t>
            </a:r>
            <a:r>
              <a:rPr lang="en-US" sz="1600" i="1" baseline="-25000"/>
              <a:t>A</a:t>
            </a:r>
            <a:r>
              <a:rPr lang="en-US" sz="1600"/>
              <a:t> = 1 if </a:t>
            </a:r>
            <a:r>
              <a:rPr lang="en-US" sz="1600" i="1"/>
              <a:t>P</a:t>
            </a:r>
            <a:r>
              <a:rPr lang="en-US" sz="1600" i="1" baseline="-25000"/>
              <a:t>A</a:t>
            </a:r>
            <a:r>
              <a:rPr lang="en-US" sz="1600"/>
              <a:t> &gt; 0</a:t>
            </a:r>
          </a:p>
        </p:txBody>
      </p:sp>
      <p:sp>
        <p:nvSpPr>
          <p:cNvPr id="83977" name="TextBox 13"/>
          <p:cNvSpPr txBox="1">
            <a:spLocks noChangeArrowheads="1"/>
          </p:cNvSpPr>
          <p:nvPr/>
        </p:nvSpPr>
        <p:spPr bwMode="auto">
          <a:xfrm>
            <a:off x="3232150" y="2971800"/>
            <a:ext cx="1560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/>
              <a:t>Y</a:t>
            </a:r>
            <a:r>
              <a:rPr lang="en-US" sz="1600" i="1" baseline="-25000"/>
              <a:t>w</a:t>
            </a:r>
            <a:r>
              <a:rPr lang="en-US" sz="1600"/>
              <a:t> = 1 if </a:t>
            </a:r>
            <a:r>
              <a:rPr lang="en-US" sz="1600" i="1"/>
              <a:t>P</a:t>
            </a:r>
            <a:r>
              <a:rPr lang="en-US" sz="1600" i="1" baseline="-25000"/>
              <a:t>w</a:t>
            </a:r>
            <a:r>
              <a:rPr lang="en-US" sz="1600"/>
              <a:t> &gt; 0</a:t>
            </a:r>
          </a:p>
        </p:txBody>
      </p:sp>
      <p:sp>
        <p:nvSpPr>
          <p:cNvPr id="83978" name="TextBox 14"/>
          <p:cNvSpPr txBox="1">
            <a:spLocks noChangeArrowheads="1"/>
          </p:cNvSpPr>
          <p:nvPr/>
        </p:nvSpPr>
        <p:spPr bwMode="auto">
          <a:xfrm>
            <a:off x="4943475" y="2971800"/>
            <a:ext cx="1498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/>
              <a:t>Y</a:t>
            </a:r>
            <a:r>
              <a:rPr lang="en-US" sz="1600" i="1" baseline="-25000"/>
              <a:t>s</a:t>
            </a:r>
            <a:r>
              <a:rPr lang="en-US" sz="1600"/>
              <a:t> = 1 if </a:t>
            </a:r>
            <a:r>
              <a:rPr lang="en-US" sz="1600" i="1"/>
              <a:t>P</a:t>
            </a:r>
            <a:r>
              <a:rPr lang="en-US" sz="1600" i="1" baseline="-25000"/>
              <a:t>s</a:t>
            </a:r>
            <a:r>
              <a:rPr lang="en-US" sz="1600"/>
              <a:t> &gt;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1"/>
          <p:cNvSpPr>
            <a:spLocks noGrp="1"/>
          </p:cNvSpPr>
          <p:nvPr>
            <p:ph idx="1"/>
          </p:nvPr>
        </p:nvSpPr>
        <p:spPr>
          <a:xfrm>
            <a:off x="393700" y="134143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15.11 (continued)  Incorporating Fixed Costs into the </a:t>
            </a:r>
            <a:r>
              <a:rPr lang="en-US" i="1" u="sng" smtClean="0"/>
              <a:t>K&amp;L Designs </a:t>
            </a:r>
            <a:r>
              <a:rPr lang="en-US" u="sng" smtClean="0"/>
              <a:t>Model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49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7FE2FBE0-78CD-448F-A56A-8D7096FE0E6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49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688" y="2514600"/>
            <a:ext cx="56705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352800"/>
            <a:ext cx="1447800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4572000"/>
            <a:ext cx="2414588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8500" y="2362200"/>
            <a:ext cx="5686425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01" name="TextBox 2"/>
          <p:cNvSpPr txBox="1">
            <a:spLocks noChangeArrowheads="1"/>
          </p:cNvSpPr>
          <p:nvPr/>
        </p:nvSpPr>
        <p:spPr bwMode="auto">
          <a:xfrm>
            <a:off x="1828800" y="5486400"/>
            <a:ext cx="65532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$65 is the fixed cost if any production takes place in a season. </a:t>
            </a:r>
          </a:p>
          <a:p>
            <a:r>
              <a:rPr lang="en-US"/>
              <a:t>600 is the maximum number of units produced in a season.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15.11 (continued)  Incorporating Fixed Costs into the </a:t>
            </a:r>
            <a:r>
              <a:rPr lang="en-US" i="1" u="sng" smtClean="0"/>
              <a:t>K&amp;L Designs </a:t>
            </a:r>
            <a:r>
              <a:rPr lang="en-US" u="sng" smtClean="0"/>
              <a:t>Model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6019" name="TextBox 5"/>
          <p:cNvSpPr txBox="1">
            <a:spLocks noChangeArrowheads="1"/>
          </p:cNvSpPr>
          <p:nvPr/>
        </p:nvSpPr>
        <p:spPr bwMode="auto">
          <a:xfrm>
            <a:off x="4899025" y="5254625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15.25b</a:t>
            </a:r>
          </a:p>
        </p:txBody>
      </p:sp>
      <p:sp>
        <p:nvSpPr>
          <p:cNvPr id="8602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21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B0953B9D-2892-4CCF-AFC7-A811E759CDB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60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11425"/>
            <a:ext cx="525938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3" name="TextBox 7"/>
          <p:cNvSpPr txBox="1">
            <a:spLocks noChangeArrowheads="1"/>
          </p:cNvSpPr>
          <p:nvPr/>
        </p:nvSpPr>
        <p:spPr bwMode="auto">
          <a:xfrm>
            <a:off x="7767638" y="5500688"/>
            <a:ext cx="892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15.26</a:t>
            </a:r>
          </a:p>
        </p:txBody>
      </p:sp>
      <p:pic>
        <p:nvPicPr>
          <p:cNvPr id="8602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2459038"/>
            <a:ext cx="2716213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>
          <a:xfrm>
            <a:off x="393700" y="134143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15.11 (continued)  Incorporating Fixed Costs into the </a:t>
            </a:r>
            <a:r>
              <a:rPr lang="en-US" i="1" u="sng" smtClean="0"/>
              <a:t>K&amp;L Designs </a:t>
            </a:r>
            <a:r>
              <a:rPr lang="en-US" u="sng" smtClean="0"/>
              <a:t>Model 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Mixed-Integer Optimization Models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7043" name="TextBox 5"/>
          <p:cNvSpPr txBox="1">
            <a:spLocks noChangeArrowheads="1"/>
          </p:cNvSpPr>
          <p:nvPr/>
        </p:nvSpPr>
        <p:spPr bwMode="auto">
          <a:xfrm>
            <a:off x="3467100" y="6135688"/>
            <a:ext cx="968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15.25a</a:t>
            </a:r>
          </a:p>
        </p:txBody>
      </p:sp>
      <p:sp>
        <p:nvSpPr>
          <p:cNvPr id="8704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5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24037CC0-A8E1-4330-AC55-15C6265CE33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70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30438"/>
            <a:ext cx="368617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7" name="TextBox 7"/>
          <p:cNvSpPr txBox="1">
            <a:spLocks noChangeArrowheads="1"/>
          </p:cNvSpPr>
          <p:nvPr/>
        </p:nvSpPr>
        <p:spPr bwMode="auto">
          <a:xfrm>
            <a:off x="4724400" y="2590800"/>
            <a:ext cx="3802063" cy="14747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u="sng"/>
              <a:t>Optimal solution</a:t>
            </a:r>
            <a:r>
              <a:rPr lang="en-US"/>
              <a:t>: </a:t>
            </a:r>
          </a:p>
          <a:p>
            <a:r>
              <a:rPr lang="en-US"/>
              <a:t>600 units in autumn</a:t>
            </a:r>
          </a:p>
          <a:p>
            <a:r>
              <a:rPr lang="en-US"/>
              <a:t>0 units in winter</a:t>
            </a:r>
          </a:p>
          <a:p>
            <a:r>
              <a:rPr lang="en-US"/>
              <a:t>0 units in spring</a:t>
            </a:r>
          </a:p>
          <a:p>
            <a:r>
              <a:rPr lang="en-US"/>
              <a:t>Rent the equipment only in autumn.</a:t>
            </a:r>
          </a:p>
        </p:txBody>
      </p:sp>
      <p:sp>
        <p:nvSpPr>
          <p:cNvPr id="87048" name="TextBox 8"/>
          <p:cNvSpPr txBox="1">
            <a:spLocks noChangeArrowheads="1"/>
          </p:cNvSpPr>
          <p:nvPr/>
        </p:nvSpPr>
        <p:spPr bwMode="auto">
          <a:xfrm>
            <a:off x="4724400" y="4419600"/>
            <a:ext cx="1089025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P</a:t>
            </a:r>
            <a:r>
              <a:rPr lang="en-US" i="1" baseline="-25000"/>
              <a:t>A</a:t>
            </a:r>
            <a:r>
              <a:rPr lang="en-US"/>
              <a:t> = 600</a:t>
            </a:r>
          </a:p>
          <a:p>
            <a:r>
              <a:rPr lang="en-US" i="1"/>
              <a:t>I</a:t>
            </a:r>
            <a:r>
              <a:rPr lang="en-US" i="1" baseline="-25000"/>
              <a:t>A</a:t>
            </a:r>
            <a:r>
              <a:rPr lang="en-US"/>
              <a:t> = 450</a:t>
            </a:r>
          </a:p>
          <a:p>
            <a:r>
              <a:rPr lang="en-US" i="1"/>
              <a:t>I</a:t>
            </a:r>
            <a:r>
              <a:rPr lang="en-US" i="1" baseline="-25000"/>
              <a:t>W</a:t>
            </a:r>
            <a:r>
              <a:rPr lang="en-US"/>
              <a:t> = 50</a:t>
            </a:r>
          </a:p>
          <a:p>
            <a:r>
              <a:rPr lang="en-US" i="1"/>
              <a:t>Y</a:t>
            </a:r>
            <a:r>
              <a:rPr lang="en-US" i="1" baseline="-25000"/>
              <a:t>A</a:t>
            </a:r>
            <a:r>
              <a:rPr lang="en-US"/>
              <a:t>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Binary variable</a:t>
            </a:r>
          </a:p>
          <a:p>
            <a:r>
              <a:rPr lang="en-US" smtClean="0"/>
              <a:t>General integer variables</a:t>
            </a:r>
          </a:p>
          <a:p>
            <a:r>
              <a:rPr lang="en-US" smtClean="0"/>
              <a:t>Heat map</a:t>
            </a:r>
          </a:p>
          <a:p>
            <a:r>
              <a:rPr lang="en-US" smtClean="0"/>
              <a:t>Integer linear optimization model (integer program)</a:t>
            </a:r>
          </a:p>
          <a:p>
            <a:r>
              <a:rPr lang="en-US" smtClean="0"/>
              <a:t>Linear program (LP) relaxation</a:t>
            </a:r>
          </a:p>
          <a:p>
            <a:r>
              <a:rPr lang="en-US" smtClean="0"/>
              <a:t>Mixed-integer linear optimization model</a:t>
            </a:r>
          </a:p>
        </p:txBody>
      </p:sp>
      <p:sp>
        <p:nvSpPr>
          <p:cNvPr id="88066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C0C1599C-D151-4801-B6CE-8A0B20D903E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smtClean="0">
                <a:ea typeface="+mj-ea"/>
                <a:cs typeface="+mj-cs"/>
              </a:rPr>
              <a:t>Chapter 15 </a:t>
            </a:r>
            <a:r>
              <a:rPr lang="en-US" sz="3200" dirty="0" smtClean="0">
                <a:ea typeface="+mj-ea"/>
                <a:cs typeface="+mj-cs"/>
              </a:rPr>
              <a:t>- Key Terms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 (continued) Sklenka Skis Revisited</a:t>
            </a:r>
          </a:p>
          <a:p>
            <a:pPr>
              <a:spcBef>
                <a:spcPct val="0"/>
              </a:spcBef>
            </a:pPr>
            <a:r>
              <a:rPr lang="en-US" smtClean="0"/>
              <a:t>The feasible integer solutions are the dark blue dots on the graph.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32771" name="TextBox 5"/>
          <p:cNvSpPr txBox="1">
            <a:spLocks noChangeArrowheads="1"/>
          </p:cNvSpPr>
          <p:nvPr/>
        </p:nvSpPr>
        <p:spPr bwMode="auto">
          <a:xfrm>
            <a:off x="6648450" y="603885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15.1</a:t>
            </a:r>
          </a:p>
        </p:txBody>
      </p:sp>
      <p:sp>
        <p:nvSpPr>
          <p:cNvPr id="3277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3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0EA4025F-8D2B-4632-82BD-CABA4915B04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801938"/>
            <a:ext cx="5038725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B802C78A-1BAA-4C2A-AE1D-298F8DE6A2D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9091" name="Content Placeholder 1"/>
          <p:cNvSpPr>
            <a:spLocks noGrp="1"/>
          </p:cNvSpPr>
          <p:nvPr>
            <p:ph idx="1"/>
          </p:nvPr>
        </p:nvSpPr>
        <p:spPr>
          <a:xfrm>
            <a:off x="457200" y="1450975"/>
            <a:ext cx="8305800" cy="479742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PLE is considering adding additional plants for production of it popular lawn tractor.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The capacities of the proposed plants and the fixed construction costs have been determined. 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You need to develop and solve an optimization model to identify the best location for new plants. 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Write a formal report summarizing your results.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Equipment (15)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0115" name="Slide Number Placeholder 1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EFD04428-5D32-4450-9840-8A1C27D8C26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 (continued) Sklenka Skis Revisited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8008938" y="481330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15.2</a:t>
            </a:r>
          </a:p>
        </p:txBody>
      </p:sp>
      <p:sp>
        <p:nvSpPr>
          <p:cNvPr id="3379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7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34002133-2BC6-4B90-A5F4-BBDCF5BF9F0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37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0775" y="3176588"/>
            <a:ext cx="38862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Box 7"/>
          <p:cNvSpPr txBox="1">
            <a:spLocks noChangeArrowheads="1"/>
          </p:cNvSpPr>
          <p:nvPr/>
        </p:nvSpPr>
        <p:spPr bwMode="auto">
          <a:xfrm>
            <a:off x="3843338" y="5907088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13.5</a:t>
            </a:r>
          </a:p>
        </p:txBody>
      </p:sp>
      <p:pic>
        <p:nvPicPr>
          <p:cNvPr id="3380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013" y="2027238"/>
            <a:ext cx="409575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1" name="TextBox 2"/>
          <p:cNvSpPr txBox="1">
            <a:spLocks noChangeArrowheads="1"/>
          </p:cNvSpPr>
          <p:nvPr/>
        </p:nvSpPr>
        <p:spPr bwMode="auto">
          <a:xfrm>
            <a:off x="4973638" y="2133600"/>
            <a:ext cx="35052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Add a constraint to the Solver model that restricts the decision variables to integer values.</a:t>
            </a:r>
          </a:p>
        </p:txBody>
      </p:sp>
      <p:sp>
        <p:nvSpPr>
          <p:cNvPr id="33802" name="TextBox 11"/>
          <p:cNvSpPr txBox="1">
            <a:spLocks noChangeArrowheads="1"/>
          </p:cNvSpPr>
          <p:nvPr/>
        </p:nvSpPr>
        <p:spPr bwMode="auto">
          <a:xfrm>
            <a:off x="5018088" y="5334000"/>
            <a:ext cx="3713162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When solving, choose Options and change the Integer Tolerance to 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 (continued)  Sklenka Skis Revisited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358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B6022D4C-A1CC-4081-999B-90733A3FB09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1854200"/>
            <a:ext cx="2751138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887538"/>
            <a:ext cx="434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6858000" y="3711575"/>
            <a:ext cx="4572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38200" y="3382963"/>
            <a:ext cx="11430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15.1 (continued)  Sklenka Skis Revisited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Solving Models with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General Integer Variables</a:t>
            </a:r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3344863" y="563880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15.3</a:t>
            </a:r>
          </a:p>
        </p:txBody>
      </p:sp>
      <p:sp>
        <p:nvSpPr>
          <p:cNvPr id="3686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9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15-</a:t>
            </a:r>
            <a:fld id="{CFFA611A-68E3-4112-9EDB-6F38FA55555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57400"/>
            <a:ext cx="34988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3225" y="2046288"/>
            <a:ext cx="45386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7921625" y="49355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15.4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5314950"/>
            <a:ext cx="4038600" cy="65087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Compared with the non-integer LP, the optimal profit has decreased $15. 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</TotalTime>
  <Words>2772</Words>
  <Application>Microsoft Office PowerPoint</Application>
  <PresentationFormat>On-screen Show (4:3)</PresentationFormat>
  <Paragraphs>431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Calibri</vt:lpstr>
      <vt:lpstr>ＭＳ Ｐゴシック</vt:lpstr>
      <vt:lpstr>Arial</vt:lpstr>
      <vt:lpstr>Wingdings 3</vt:lpstr>
      <vt:lpstr>Verdana</vt:lpstr>
      <vt:lpstr>Wingdings 2</vt:lpstr>
      <vt:lpstr>Wingdings</vt:lpstr>
      <vt:lpstr>Cambria Math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208</cp:revision>
  <dcterms:created xsi:type="dcterms:W3CDTF">2011-11-27T17:51:45Z</dcterms:created>
  <dcterms:modified xsi:type="dcterms:W3CDTF">2012-03-05T18:44:40Z</dcterms:modified>
</cp:coreProperties>
</file>